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050DDB-491F-4FA8-A28C-DE6ABC648334}" v="555" dt="2021-05-13T04:38:06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984" y="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0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6"/>
            <a:ext cx="5143500" cy="2391655"/>
          </a:xfrm>
        </p:spPr>
        <p:txBody>
          <a:bodyPr/>
          <a:lstStyle>
            <a:lvl1pPr marL="0" indent="0" algn="ctr">
              <a:buNone/>
              <a:defRPr sz="1801"/>
            </a:lvl1pPr>
            <a:lvl2pPr marL="342876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5" indent="0" algn="ctr">
              <a:buNone/>
              <a:defRPr sz="1200"/>
            </a:lvl4pPr>
            <a:lvl5pPr marL="1371501" indent="0" algn="ctr">
              <a:buNone/>
              <a:defRPr sz="1200"/>
            </a:lvl5pPr>
            <a:lvl6pPr marL="1714375" indent="0" algn="ctr">
              <a:buNone/>
              <a:defRPr sz="1200"/>
            </a:lvl6pPr>
            <a:lvl7pPr marL="2057250" indent="0" algn="ctr">
              <a:buNone/>
              <a:defRPr sz="1200"/>
            </a:lvl7pPr>
            <a:lvl8pPr marL="2400126" indent="0" algn="ctr">
              <a:buNone/>
              <a:defRPr sz="1200"/>
            </a:lvl8pPr>
            <a:lvl9pPr marL="27430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23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50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27405"/>
            <a:ext cx="1478756" cy="839487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527405"/>
            <a:ext cx="4350544" cy="83948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60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6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1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30"/>
            <a:ext cx="5915025" cy="2166936"/>
          </a:xfrm>
        </p:spPr>
        <p:txBody>
          <a:bodyPr/>
          <a:lstStyle>
            <a:lvl1pPr marL="0" indent="0">
              <a:buNone/>
              <a:defRPr sz="1801">
                <a:solidFill>
                  <a:schemeClr val="tx1"/>
                </a:solidFill>
              </a:defRPr>
            </a:lvl1pPr>
            <a:lvl2pPr marL="3428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39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11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50"/>
            <a:ext cx="2901255" cy="1190095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876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1" indent="0">
              <a:buNone/>
              <a:defRPr sz="1200" b="1"/>
            </a:lvl5pPr>
            <a:lvl6pPr marL="1714375" indent="0">
              <a:buNone/>
              <a:defRPr sz="1200" b="1"/>
            </a:lvl6pPr>
            <a:lvl7pPr marL="2057250" indent="0">
              <a:buNone/>
              <a:defRPr sz="1200" b="1"/>
            </a:lvl7pPr>
            <a:lvl8pPr marL="2400126" indent="0">
              <a:buNone/>
              <a:defRPr sz="1200" b="1"/>
            </a:lvl8pPr>
            <a:lvl9pPr marL="27430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6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428350"/>
            <a:ext cx="2915543" cy="1190095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876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1" indent="0">
              <a:buNone/>
              <a:defRPr sz="1200" b="1"/>
            </a:lvl5pPr>
            <a:lvl6pPr marL="1714375" indent="0">
              <a:buNone/>
              <a:defRPr sz="1200" b="1"/>
            </a:lvl6pPr>
            <a:lvl7pPr marL="2057250" indent="0">
              <a:buNone/>
              <a:defRPr sz="1200" b="1"/>
            </a:lvl7pPr>
            <a:lvl8pPr marL="2400126" indent="0">
              <a:buNone/>
              <a:defRPr sz="1200" b="1"/>
            </a:lvl8pPr>
            <a:lvl9pPr marL="27430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618446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99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90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26286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099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3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6" indent="0">
              <a:buNone/>
              <a:defRPr sz="1050"/>
            </a:lvl2pPr>
            <a:lvl3pPr marL="685749" indent="0">
              <a:buNone/>
              <a:defRPr sz="899"/>
            </a:lvl3pPr>
            <a:lvl4pPr marL="1028625" indent="0">
              <a:buNone/>
              <a:defRPr sz="749"/>
            </a:lvl4pPr>
            <a:lvl5pPr marL="1371501" indent="0">
              <a:buNone/>
              <a:defRPr sz="749"/>
            </a:lvl5pPr>
            <a:lvl6pPr marL="1714375" indent="0">
              <a:buNone/>
              <a:defRPr sz="749"/>
            </a:lvl6pPr>
            <a:lvl7pPr marL="2057250" indent="0">
              <a:buNone/>
              <a:defRPr sz="749"/>
            </a:lvl7pPr>
            <a:lvl8pPr marL="2400126" indent="0">
              <a:buNone/>
              <a:defRPr sz="749"/>
            </a:lvl8pPr>
            <a:lvl9pPr marL="2743000" indent="0">
              <a:buNone/>
              <a:defRPr sz="74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22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426286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76" indent="0">
              <a:buNone/>
              <a:defRPr sz="2099"/>
            </a:lvl2pPr>
            <a:lvl3pPr marL="685749" indent="0">
              <a:buNone/>
              <a:defRPr sz="1801"/>
            </a:lvl3pPr>
            <a:lvl4pPr marL="1028625" indent="0">
              <a:buNone/>
              <a:defRPr sz="1500"/>
            </a:lvl4pPr>
            <a:lvl5pPr marL="1371501" indent="0">
              <a:buNone/>
              <a:defRPr sz="1500"/>
            </a:lvl5pPr>
            <a:lvl6pPr marL="1714375" indent="0">
              <a:buNone/>
              <a:defRPr sz="1500"/>
            </a:lvl6pPr>
            <a:lvl7pPr marL="2057250" indent="0">
              <a:buNone/>
              <a:defRPr sz="1500"/>
            </a:lvl7pPr>
            <a:lvl8pPr marL="2400126" indent="0">
              <a:buNone/>
              <a:defRPr sz="1500"/>
            </a:lvl8pPr>
            <a:lvl9pPr marL="27430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3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6" indent="0">
              <a:buNone/>
              <a:defRPr sz="1050"/>
            </a:lvl2pPr>
            <a:lvl3pPr marL="685749" indent="0">
              <a:buNone/>
              <a:defRPr sz="899"/>
            </a:lvl3pPr>
            <a:lvl4pPr marL="1028625" indent="0">
              <a:buNone/>
              <a:defRPr sz="749"/>
            </a:lvl4pPr>
            <a:lvl5pPr marL="1371501" indent="0">
              <a:buNone/>
              <a:defRPr sz="749"/>
            </a:lvl5pPr>
            <a:lvl6pPr marL="1714375" indent="0">
              <a:buNone/>
              <a:defRPr sz="749"/>
            </a:lvl6pPr>
            <a:lvl7pPr marL="2057250" indent="0">
              <a:buNone/>
              <a:defRPr sz="749"/>
            </a:lvl7pPr>
            <a:lvl8pPr marL="2400126" indent="0">
              <a:buNone/>
              <a:defRPr sz="749"/>
            </a:lvl8pPr>
            <a:lvl9pPr marL="2743000" indent="0">
              <a:buNone/>
              <a:defRPr sz="74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65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95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kumimoji="1"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49"/>
        </a:spcBef>
        <a:buFont typeface="Arial" panose="020B0604020202020204" pitchFamily="34" charset="0"/>
        <a:buChar char="•"/>
        <a:defRPr kumimoji="1" sz="2099" kern="1200">
          <a:solidFill>
            <a:schemeClr val="tx1"/>
          </a:solidFill>
          <a:latin typeface="+mn-lt"/>
          <a:ea typeface="+mn-ea"/>
          <a:cs typeface="+mn-cs"/>
        </a:defRPr>
      </a:lvl1pPr>
      <a:lvl2pPr marL="514314" indent="-171438" algn="l" defTabSz="685749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187" indent="-171438" algn="l" defTabSz="685749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3" indent="-171438" algn="l" defTabSz="685749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9" indent="-171438" algn="l" defTabSz="685749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12" indent="-171438" algn="l" defTabSz="685749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8" indent="-171438" algn="l" defTabSz="685749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64" indent="-171438" algn="l" defTabSz="685749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8" indent="-171438" algn="l" defTabSz="685749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6" algn="l" defTabSz="6857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5" algn="l" defTabSz="6857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1" algn="l" defTabSz="6857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5" algn="l" defTabSz="6857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50" algn="l" defTabSz="6857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6" algn="l" defTabSz="6857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00" algn="l" defTabSz="6857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n clipart">
            <a:extLst>
              <a:ext uri="{FF2B5EF4-FFF2-40B4-BE49-F238E27FC236}">
                <a16:creationId xmlns:a16="http://schemas.microsoft.com/office/drawing/2014/main" id="{815AB6FA-AD95-4C4C-B2E4-C7CAB00C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8437" y="-1674182"/>
            <a:ext cx="2975848" cy="297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3049" y="218279"/>
            <a:ext cx="6325642" cy="946645"/>
          </a:xfrm>
        </p:spPr>
        <p:txBody>
          <a:bodyPr>
            <a:noAutofit/>
          </a:bodyPr>
          <a:lstStyle/>
          <a:p>
            <a:r>
              <a:rPr lang="en-US" altLang="ja-JP" sz="4799" dirty="0">
                <a:latin typeface="Bauhaus 93" panose="04030905020B02020C02" pitchFamily="82" charset="0"/>
              </a:rPr>
              <a:t>My Summer Vacation</a:t>
            </a:r>
            <a:endParaRPr lang="ja-JP" altLang="en-US" sz="4799" dirty="0">
              <a:latin typeface="Bauhaus 93" panose="04030905020B02020C02" pitchFamily="82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63049" y="1301667"/>
            <a:ext cx="6325642" cy="832980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80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3465" y="1164923"/>
            <a:ext cx="5924811" cy="8782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2600" dirty="0"/>
              <a:t>I went to ___________ with ___________. It was very ___________. I enjoyed _______</a:t>
            </a:r>
            <a:r>
              <a:rPr kumimoji="1" lang="en-US" altLang="ja-JP" sz="2600" u="sng" dirty="0" err="1"/>
              <a:t>ing</a:t>
            </a:r>
            <a:r>
              <a:rPr kumimoji="1" lang="en-US" altLang="ja-JP" sz="2600" dirty="0"/>
              <a:t>_ ___________. ___________ ________</a:t>
            </a:r>
            <a:r>
              <a:rPr kumimoji="1" lang="en-US" altLang="ja-JP" sz="2600" u="sng" dirty="0"/>
              <a:t>ed</a:t>
            </a:r>
            <a:r>
              <a:rPr kumimoji="1" lang="en-US" altLang="ja-JP" sz="2600" dirty="0"/>
              <a:t>_ by the ___________. We played ___________ and then cooked the ___________. I ate a lot of ___________. It was ___________. Then, we ________</a:t>
            </a:r>
            <a:r>
              <a:rPr kumimoji="1" lang="en-US" altLang="ja-JP" sz="2600" u="sng" dirty="0"/>
              <a:t>ed</a:t>
            </a:r>
            <a:r>
              <a:rPr kumimoji="1" lang="en-US" altLang="ja-JP" sz="2600" dirty="0"/>
              <a:t>_ outside. The night sky was very ___________. Let’s go _______</a:t>
            </a:r>
            <a:r>
              <a:rPr kumimoji="1" lang="en-US" altLang="ja-JP" sz="2600" u="sng" dirty="0" err="1"/>
              <a:t>ing</a:t>
            </a:r>
            <a:r>
              <a:rPr kumimoji="1" lang="en-US" altLang="ja-JP" sz="2600" dirty="0"/>
              <a:t>_ next summer!</a:t>
            </a:r>
          </a:p>
          <a:p>
            <a:pPr>
              <a:lnSpc>
                <a:spcPct val="200000"/>
              </a:lnSpc>
            </a:pPr>
            <a:endParaRPr kumimoji="1" lang="ja-JP" altLang="en-US" sz="2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2080" y="1399147"/>
            <a:ext cx="1703539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(place,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場所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48204" y="1399147"/>
            <a:ext cx="2240069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(name,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名前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67425" y="2262190"/>
            <a:ext cx="215656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(adjective,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形容詞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1878" y="3094454"/>
            <a:ext cx="135296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(verb,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 動詞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31709" y="3063676"/>
            <a:ext cx="2156563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(name,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名前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0739" y="6945270"/>
            <a:ext cx="1569087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(verb,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動詞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43727" y="6233337"/>
            <a:ext cx="215656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(adjective,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形容詞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23990" y="5401071"/>
            <a:ext cx="2156563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(food,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食べ物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0737" y="5406153"/>
            <a:ext cx="2156563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(food,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食べ物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06356" y="4648507"/>
            <a:ext cx="215656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(sports,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スポーツ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65693" y="3816241"/>
            <a:ext cx="2156563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(place,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場所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3047" y="3831630"/>
            <a:ext cx="1604379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(verb,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動詞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09130" y="7818168"/>
            <a:ext cx="215656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(adjective,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形容詞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48207" y="7818165"/>
            <a:ext cx="131130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(verb,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動詞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テキスト ボックス 14">
            <a:extLst>
              <a:ext uri="{FF2B5EF4-FFF2-40B4-BE49-F238E27FC236}">
                <a16:creationId xmlns:a16="http://schemas.microsoft.com/office/drawing/2014/main" id="{22D8DDF0-B776-4712-ACF8-0B547F5153DC}"/>
              </a:ext>
            </a:extLst>
          </p:cNvPr>
          <p:cNvSpPr txBox="1"/>
          <p:nvPr/>
        </p:nvSpPr>
        <p:spPr>
          <a:xfrm>
            <a:off x="2316795" y="3032155"/>
            <a:ext cx="2156563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(animal,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動物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5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68C5EEBD-9D98-4DD3-9270-A8670D55616C}"/>
              </a:ext>
            </a:extLst>
          </p:cNvPr>
          <p:cNvSpPr txBox="1">
            <a:spLocks/>
          </p:cNvSpPr>
          <p:nvPr/>
        </p:nvSpPr>
        <p:spPr>
          <a:xfrm>
            <a:off x="263047" y="204713"/>
            <a:ext cx="6325642" cy="946645"/>
          </a:xfrm>
          <a:prstGeom prst="rect">
            <a:avLst/>
          </a:prstGeom>
        </p:spPr>
        <p:txBody>
          <a:bodyPr vert="horz" lIns="91439" tIns="45720" rIns="91439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b="1" dirty="0">
                <a:latin typeface="Showcard Gothic" panose="04020904020102020604" pitchFamily="82" charset="0"/>
              </a:rPr>
              <a:t>My                 Story</a:t>
            </a:r>
            <a:endParaRPr lang="ja-JP" altLang="en-US" sz="5400" b="1" dirty="0">
              <a:latin typeface="Showcard Gothic" panose="04020904020102020604" pitchFamily="82" charset="0"/>
            </a:endParaRPr>
          </a:p>
        </p:txBody>
      </p:sp>
      <p:sp>
        <p:nvSpPr>
          <p:cNvPr id="5" name="正方形/長方形 3">
            <a:extLst>
              <a:ext uri="{FF2B5EF4-FFF2-40B4-BE49-F238E27FC236}">
                <a16:creationId xmlns:a16="http://schemas.microsoft.com/office/drawing/2014/main" id="{DA523905-C544-46EB-8FD3-E3E432C427F2}"/>
              </a:ext>
            </a:extLst>
          </p:cNvPr>
          <p:cNvSpPr/>
          <p:nvPr/>
        </p:nvSpPr>
        <p:spPr>
          <a:xfrm>
            <a:off x="263047" y="1566583"/>
            <a:ext cx="6325642" cy="806489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801" dirty="0"/>
          </a:p>
        </p:txBody>
      </p: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D1F72F18-EB92-4219-893F-54AD2CDD516F}"/>
              </a:ext>
            </a:extLst>
          </p:cNvPr>
          <p:cNvSpPr txBox="1"/>
          <p:nvPr/>
        </p:nvSpPr>
        <p:spPr>
          <a:xfrm>
            <a:off x="463463" y="1505450"/>
            <a:ext cx="5924811" cy="8114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2400" dirty="0"/>
              <a:t>Tonight is the night when all the ___________ monsters come out to ___________. ____________ witches with big ___________ and ___________ hats make potions. Vampires with _________</a:t>
            </a:r>
            <a:r>
              <a:rPr kumimoji="1" lang="en-US" altLang="ja-JP" sz="2400" u="sng" dirty="0"/>
              <a:t>s</a:t>
            </a:r>
            <a:r>
              <a:rPr kumimoji="1" lang="en-US" altLang="ja-JP" sz="2400" dirty="0"/>
              <a:t>_ and long, red capes visit with friends for food. Ogres and ghosts ___________ and play, on this ____________ October day. All the children ___________ and hunt for ___________, dressed up as princess and cowboys. </a:t>
            </a:r>
          </a:p>
          <a:p>
            <a:pPr>
              <a:lnSpc>
                <a:spcPct val="200000"/>
              </a:lnSpc>
            </a:pPr>
            <a:r>
              <a:rPr kumimoji="1" lang="en-US" altLang="ja-JP" sz="2400" dirty="0"/>
              <a:t>Have a ____________ Halloween!</a:t>
            </a:r>
            <a:endParaRPr kumimoji="1" lang="ja-JP" altLang="en-US" sz="2400" dirty="0"/>
          </a:p>
        </p:txBody>
      </p:sp>
      <p:pic>
        <p:nvPicPr>
          <p:cNvPr id="2050" name="Picture 2" descr="Halloween Scene - Haunted House, Ghosts, Banner clipart">
            <a:extLst>
              <a:ext uri="{FF2B5EF4-FFF2-40B4-BE49-F238E27FC236}">
                <a16:creationId xmlns:a16="http://schemas.microsoft.com/office/drawing/2014/main" id="{CD540356-A3EF-4189-BA7A-312977DAB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750" y="59259"/>
            <a:ext cx="1849727" cy="137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at clipart">
            <a:extLst>
              <a:ext uri="{FF2B5EF4-FFF2-40B4-BE49-F238E27FC236}">
                <a16:creationId xmlns:a16="http://schemas.microsoft.com/office/drawing/2014/main" id="{27CEC6BD-BA12-4773-BF29-3302BA91E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08971">
            <a:off x="4909771" y="4141093"/>
            <a:ext cx="1649652" cy="53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B1DF6703-4A03-493B-ADC1-1038B5BBB1A4}"/>
              </a:ext>
            </a:extLst>
          </p:cNvPr>
          <p:cNvSpPr txBox="1"/>
          <p:nvPr/>
        </p:nvSpPr>
        <p:spPr>
          <a:xfrm>
            <a:off x="4382025" y="1771373"/>
            <a:ext cx="215656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(adjective,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形容詞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テキスト ボックス 6">
            <a:extLst>
              <a:ext uri="{FF2B5EF4-FFF2-40B4-BE49-F238E27FC236}">
                <a16:creationId xmlns:a16="http://schemas.microsoft.com/office/drawing/2014/main" id="{E43437FD-84D5-4D84-8E61-C600892CB966}"/>
              </a:ext>
            </a:extLst>
          </p:cNvPr>
          <p:cNvSpPr txBox="1"/>
          <p:nvPr/>
        </p:nvSpPr>
        <p:spPr>
          <a:xfrm>
            <a:off x="342978" y="3244605"/>
            <a:ext cx="215656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(adjective,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形容詞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テキスト ボックス 6">
            <a:extLst>
              <a:ext uri="{FF2B5EF4-FFF2-40B4-BE49-F238E27FC236}">
                <a16:creationId xmlns:a16="http://schemas.microsoft.com/office/drawing/2014/main" id="{4A574269-0A37-4D40-AC81-3829B62278B8}"/>
              </a:ext>
            </a:extLst>
          </p:cNvPr>
          <p:cNvSpPr txBox="1"/>
          <p:nvPr/>
        </p:nvSpPr>
        <p:spPr>
          <a:xfrm>
            <a:off x="342978" y="6912353"/>
            <a:ext cx="215656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(adjective,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形容詞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テキスト ボックス 6">
            <a:extLst>
              <a:ext uri="{FF2B5EF4-FFF2-40B4-BE49-F238E27FC236}">
                <a16:creationId xmlns:a16="http://schemas.microsoft.com/office/drawing/2014/main" id="{B7F04C1B-5B65-42B0-9DD8-8F375A131994}"/>
              </a:ext>
            </a:extLst>
          </p:cNvPr>
          <p:cNvSpPr txBox="1"/>
          <p:nvPr/>
        </p:nvSpPr>
        <p:spPr>
          <a:xfrm>
            <a:off x="1269301" y="9123141"/>
            <a:ext cx="215656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(adjective,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形容詞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テキスト ボックス 7">
            <a:extLst>
              <a:ext uri="{FF2B5EF4-FFF2-40B4-BE49-F238E27FC236}">
                <a16:creationId xmlns:a16="http://schemas.microsoft.com/office/drawing/2014/main" id="{54F17FEF-4CA8-4643-A68F-D1265780F8FA}"/>
              </a:ext>
            </a:extLst>
          </p:cNvPr>
          <p:cNvSpPr txBox="1"/>
          <p:nvPr/>
        </p:nvSpPr>
        <p:spPr>
          <a:xfrm>
            <a:off x="3425865" y="2494798"/>
            <a:ext cx="135296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(verb,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 動詞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テキスト ボックス 7">
            <a:extLst>
              <a:ext uri="{FF2B5EF4-FFF2-40B4-BE49-F238E27FC236}">
                <a16:creationId xmlns:a16="http://schemas.microsoft.com/office/drawing/2014/main" id="{736E9CBF-B289-4F4A-BCBE-9FFB522564B8}"/>
              </a:ext>
            </a:extLst>
          </p:cNvPr>
          <p:cNvSpPr txBox="1"/>
          <p:nvPr/>
        </p:nvSpPr>
        <p:spPr>
          <a:xfrm>
            <a:off x="1558325" y="6163656"/>
            <a:ext cx="135296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(verb,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 動詞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テキスト ボックス 7">
            <a:extLst>
              <a:ext uri="{FF2B5EF4-FFF2-40B4-BE49-F238E27FC236}">
                <a16:creationId xmlns:a16="http://schemas.microsoft.com/office/drawing/2014/main" id="{F6C3F6E5-47B9-44F8-A977-071252AA6C23}"/>
              </a:ext>
            </a:extLst>
          </p:cNvPr>
          <p:cNvSpPr txBox="1"/>
          <p:nvPr/>
        </p:nvSpPr>
        <p:spPr>
          <a:xfrm>
            <a:off x="744779" y="7625746"/>
            <a:ext cx="135296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(verb,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 動詞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テキスト ボックス 7">
            <a:extLst>
              <a:ext uri="{FF2B5EF4-FFF2-40B4-BE49-F238E27FC236}">
                <a16:creationId xmlns:a16="http://schemas.microsoft.com/office/drawing/2014/main" id="{435298E8-072E-45C6-8923-5FE99BF69B3E}"/>
              </a:ext>
            </a:extLst>
          </p:cNvPr>
          <p:cNvSpPr txBox="1"/>
          <p:nvPr/>
        </p:nvSpPr>
        <p:spPr>
          <a:xfrm>
            <a:off x="1242708" y="3935217"/>
            <a:ext cx="135296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(color,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 いろ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2CCB9A06-12CD-4D91-BE34-607497238840}"/>
              </a:ext>
            </a:extLst>
          </p:cNvPr>
          <p:cNvSpPr txBox="1"/>
          <p:nvPr/>
        </p:nvSpPr>
        <p:spPr>
          <a:xfrm>
            <a:off x="4382028" y="3218224"/>
            <a:ext cx="16559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(body,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 からだ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" name="テキスト ボックス 7">
            <a:extLst>
              <a:ext uri="{FF2B5EF4-FFF2-40B4-BE49-F238E27FC236}">
                <a16:creationId xmlns:a16="http://schemas.microsoft.com/office/drawing/2014/main" id="{3C98124C-AD46-4D9F-8C54-C3FBD1F1C03D}"/>
              </a:ext>
            </a:extLst>
          </p:cNvPr>
          <p:cNvSpPr txBox="1"/>
          <p:nvPr/>
        </p:nvSpPr>
        <p:spPr>
          <a:xfrm>
            <a:off x="2254979" y="4667480"/>
            <a:ext cx="1547944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(thing,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 もの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テキスト ボックス 7">
            <a:extLst>
              <a:ext uri="{FF2B5EF4-FFF2-40B4-BE49-F238E27FC236}">
                <a16:creationId xmlns:a16="http://schemas.microsoft.com/office/drawing/2014/main" id="{3285F582-A50F-40CC-ABE3-EDEDC1C752C1}"/>
              </a:ext>
            </a:extLst>
          </p:cNvPr>
          <p:cNvSpPr txBox="1"/>
          <p:nvPr/>
        </p:nvSpPr>
        <p:spPr>
          <a:xfrm>
            <a:off x="3906169" y="7625746"/>
            <a:ext cx="1708185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(food,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 食べ物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056" name="Picture 8" descr="Halloween candy clipart">
            <a:extLst>
              <a:ext uri="{FF2B5EF4-FFF2-40B4-BE49-F238E27FC236}">
                <a16:creationId xmlns:a16="http://schemas.microsoft.com/office/drawing/2014/main" id="{18D81E62-C4F3-4547-907C-380577E24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alphaModFix am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435" y="8093655"/>
            <a:ext cx="1442155" cy="149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63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hristmas frame clipart">
            <a:extLst>
              <a:ext uri="{FF2B5EF4-FFF2-40B4-BE49-F238E27FC236}">
                <a16:creationId xmlns:a16="http://schemas.microsoft.com/office/drawing/2014/main" id="{ED644AC6-C68D-4654-B9A1-59F269A35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6508"/>
            <a:ext cx="6858001" cy="9693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2">
            <a:extLst>
              <a:ext uri="{FF2B5EF4-FFF2-40B4-BE49-F238E27FC236}">
                <a16:creationId xmlns:a16="http://schemas.microsoft.com/office/drawing/2014/main" id="{4873E573-12EF-48D5-B007-8F493086F31E}"/>
              </a:ext>
            </a:extLst>
          </p:cNvPr>
          <p:cNvSpPr txBox="1"/>
          <p:nvPr/>
        </p:nvSpPr>
        <p:spPr>
          <a:xfrm>
            <a:off x="987132" y="752777"/>
            <a:ext cx="4883740" cy="8621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4000" dirty="0">
                <a:latin typeface="Brush Script MT" panose="03060802040406070304" pitchFamily="66" charset="0"/>
              </a:rPr>
              <a:t>Dear Santa</a:t>
            </a:r>
            <a:r>
              <a:rPr kumimoji="1" lang="en-US" altLang="ja-JP" sz="1999" dirty="0"/>
              <a:t>,</a:t>
            </a:r>
          </a:p>
          <a:p>
            <a:pPr>
              <a:lnSpc>
                <a:spcPct val="200000"/>
              </a:lnSpc>
            </a:pPr>
            <a:r>
              <a:rPr kumimoji="1" lang="en-US" altLang="ja-JP" sz="1999" dirty="0"/>
              <a:t>My name is ___________ and I am ____ years old. I have ____ brothers, ____ sisters, and ____ pets. I live in ___________. Today’s weather is ___________. I’ve been very ___________ this year and want ____ presents. If you are hungry, I’ve cooked some ___________ for you. Please enjoy the ___________, too. Thank you so much. Have a ___________ Christmas!</a:t>
            </a:r>
          </a:p>
          <a:p>
            <a:r>
              <a:rPr kumimoji="1" lang="en-US" altLang="ja-JP" sz="1999" dirty="0"/>
              <a:t>					</a:t>
            </a:r>
            <a:r>
              <a:rPr kumimoji="1" lang="en-US" altLang="ja-JP" sz="4000" dirty="0">
                <a:latin typeface="Brush Script MT" panose="03060802040406070304" pitchFamily="66" charset="0"/>
              </a:rPr>
              <a:t>Sincerely,</a:t>
            </a:r>
          </a:p>
          <a:p>
            <a:pPr>
              <a:lnSpc>
                <a:spcPct val="200000"/>
              </a:lnSpc>
            </a:pPr>
            <a:r>
              <a:rPr kumimoji="1" lang="en-US" altLang="ja-JP" sz="1999" dirty="0"/>
              <a:t>					 ___________</a:t>
            </a:r>
          </a:p>
          <a:p>
            <a:pPr>
              <a:lnSpc>
                <a:spcPct val="200000"/>
              </a:lnSpc>
            </a:pPr>
            <a:endParaRPr kumimoji="1" lang="en-US" altLang="ja-JP" sz="1999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DFBC8BF-7D32-49A4-916B-956C682AD515}"/>
              </a:ext>
            </a:extLst>
          </p:cNvPr>
          <p:cNvSpPr txBox="1"/>
          <p:nvPr/>
        </p:nvSpPr>
        <p:spPr>
          <a:xfrm>
            <a:off x="1875447" y="2142684"/>
            <a:ext cx="2240069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(name,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名前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057C6BEB-DC21-4BBD-9E8C-3C75A9BF4949}"/>
              </a:ext>
            </a:extLst>
          </p:cNvPr>
          <p:cNvSpPr txBox="1"/>
          <p:nvPr/>
        </p:nvSpPr>
        <p:spPr>
          <a:xfrm>
            <a:off x="3015280" y="8230253"/>
            <a:ext cx="2240069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(name,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名前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テキスト ボックス 5">
            <a:extLst>
              <a:ext uri="{FF2B5EF4-FFF2-40B4-BE49-F238E27FC236}">
                <a16:creationId xmlns:a16="http://schemas.microsoft.com/office/drawing/2014/main" id="{1478C0FA-D129-4B9E-A4B2-52AC5785CC79}"/>
              </a:ext>
            </a:extLst>
          </p:cNvPr>
          <p:cNvSpPr txBox="1"/>
          <p:nvPr/>
        </p:nvSpPr>
        <p:spPr>
          <a:xfrm>
            <a:off x="4495548" y="2142684"/>
            <a:ext cx="1049085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(#,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番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テキスト ボックス 5">
            <a:extLst>
              <a:ext uri="{FF2B5EF4-FFF2-40B4-BE49-F238E27FC236}">
                <a16:creationId xmlns:a16="http://schemas.microsoft.com/office/drawing/2014/main" id="{88AEDF1C-80EC-4842-A146-C53EA82BCA75}"/>
              </a:ext>
            </a:extLst>
          </p:cNvPr>
          <p:cNvSpPr txBox="1"/>
          <p:nvPr/>
        </p:nvSpPr>
        <p:spPr>
          <a:xfrm>
            <a:off x="2558613" y="2758522"/>
            <a:ext cx="1049085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(#,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番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テキスト ボックス 5">
            <a:extLst>
              <a:ext uri="{FF2B5EF4-FFF2-40B4-BE49-F238E27FC236}">
                <a16:creationId xmlns:a16="http://schemas.microsoft.com/office/drawing/2014/main" id="{3B02922C-4182-462B-89A7-C2AB91EC9E81}"/>
              </a:ext>
            </a:extLst>
          </p:cNvPr>
          <p:cNvSpPr txBox="1"/>
          <p:nvPr/>
        </p:nvSpPr>
        <p:spPr>
          <a:xfrm>
            <a:off x="4101263" y="2748759"/>
            <a:ext cx="1049085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(#,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番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テキスト ボックス 5">
            <a:extLst>
              <a:ext uri="{FF2B5EF4-FFF2-40B4-BE49-F238E27FC236}">
                <a16:creationId xmlns:a16="http://schemas.microsoft.com/office/drawing/2014/main" id="{E5007102-CD32-402C-8874-FC58FA59153B}"/>
              </a:ext>
            </a:extLst>
          </p:cNvPr>
          <p:cNvSpPr txBox="1"/>
          <p:nvPr/>
        </p:nvSpPr>
        <p:spPr>
          <a:xfrm>
            <a:off x="1244895" y="3355436"/>
            <a:ext cx="1049085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(#,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番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テキスト ボックス 5">
            <a:extLst>
              <a:ext uri="{FF2B5EF4-FFF2-40B4-BE49-F238E27FC236}">
                <a16:creationId xmlns:a16="http://schemas.microsoft.com/office/drawing/2014/main" id="{D26F3C7E-B4EF-4676-B5D4-B6E9AF174D4D}"/>
              </a:ext>
            </a:extLst>
          </p:cNvPr>
          <p:cNvSpPr txBox="1"/>
          <p:nvPr/>
        </p:nvSpPr>
        <p:spPr>
          <a:xfrm>
            <a:off x="4244628" y="4605315"/>
            <a:ext cx="1049085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(#,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番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テキスト ボックス 5">
            <a:extLst>
              <a:ext uri="{FF2B5EF4-FFF2-40B4-BE49-F238E27FC236}">
                <a16:creationId xmlns:a16="http://schemas.microsoft.com/office/drawing/2014/main" id="{9B6852D7-2B82-4344-B6AC-538130D9DE9F}"/>
              </a:ext>
            </a:extLst>
          </p:cNvPr>
          <p:cNvSpPr txBox="1"/>
          <p:nvPr/>
        </p:nvSpPr>
        <p:spPr>
          <a:xfrm>
            <a:off x="3015280" y="3393640"/>
            <a:ext cx="2240069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(country,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くに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テキスト ボックス 5">
            <a:extLst>
              <a:ext uri="{FF2B5EF4-FFF2-40B4-BE49-F238E27FC236}">
                <a16:creationId xmlns:a16="http://schemas.microsoft.com/office/drawing/2014/main" id="{70314032-0F91-4049-BDC3-662F40ACFB7D}"/>
              </a:ext>
            </a:extLst>
          </p:cNvPr>
          <p:cNvSpPr txBox="1"/>
          <p:nvPr/>
        </p:nvSpPr>
        <p:spPr>
          <a:xfrm>
            <a:off x="1769435" y="4019530"/>
            <a:ext cx="2240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bg2">
                    <a:lumMod val="75000"/>
                  </a:schemeClr>
                </a:solidFill>
              </a:rPr>
              <a:t>(weather, </a:t>
            </a:r>
            <a:r>
              <a:rPr kumimoji="1" lang="ja-JP" altLang="en-US" sz="1600" dirty="0">
                <a:solidFill>
                  <a:schemeClr val="bg2">
                    <a:lumMod val="75000"/>
                  </a:schemeClr>
                </a:solidFill>
              </a:rPr>
              <a:t>天気</a:t>
            </a:r>
            <a:r>
              <a:rPr kumimoji="1" lang="en-US" altLang="ja-JP" sz="1600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テキスト ボックス 7">
            <a:extLst>
              <a:ext uri="{FF2B5EF4-FFF2-40B4-BE49-F238E27FC236}">
                <a16:creationId xmlns:a16="http://schemas.microsoft.com/office/drawing/2014/main" id="{EBC8EC26-F032-4569-8B35-FAA87FBDD770}"/>
              </a:ext>
            </a:extLst>
          </p:cNvPr>
          <p:cNvSpPr txBox="1"/>
          <p:nvPr/>
        </p:nvSpPr>
        <p:spPr>
          <a:xfrm>
            <a:off x="915341" y="5813024"/>
            <a:ext cx="1708185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(food,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 食べ物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テキスト ボックス 7">
            <a:extLst>
              <a:ext uri="{FF2B5EF4-FFF2-40B4-BE49-F238E27FC236}">
                <a16:creationId xmlns:a16="http://schemas.microsoft.com/office/drawing/2014/main" id="{A2657838-A6CC-4793-914F-5DA3EC30CE22}"/>
              </a:ext>
            </a:extLst>
          </p:cNvPr>
          <p:cNvSpPr txBox="1"/>
          <p:nvPr/>
        </p:nvSpPr>
        <p:spPr>
          <a:xfrm>
            <a:off x="915341" y="6435241"/>
            <a:ext cx="1708185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(drink,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 飲み物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A7A405F7-EEE3-4CD8-92CD-4C7D523CC35C}"/>
              </a:ext>
            </a:extLst>
          </p:cNvPr>
          <p:cNvSpPr txBox="1"/>
          <p:nvPr/>
        </p:nvSpPr>
        <p:spPr>
          <a:xfrm>
            <a:off x="692566" y="4645225"/>
            <a:ext cx="2156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2">
                    <a:lumMod val="75000"/>
                  </a:schemeClr>
                </a:solidFill>
              </a:rPr>
              <a:t>(adjective, </a:t>
            </a:r>
            <a:r>
              <a:rPr kumimoji="1" lang="ja-JP" altLang="en-US" sz="1400" dirty="0">
                <a:solidFill>
                  <a:schemeClr val="bg2">
                    <a:lumMod val="75000"/>
                  </a:schemeClr>
                </a:solidFill>
              </a:rPr>
              <a:t>形容詞</a:t>
            </a:r>
            <a:r>
              <a:rPr kumimoji="1" lang="en-US" altLang="ja-JP" sz="1400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テキスト ボックス 6">
            <a:extLst>
              <a:ext uri="{FF2B5EF4-FFF2-40B4-BE49-F238E27FC236}">
                <a16:creationId xmlns:a16="http://schemas.microsoft.com/office/drawing/2014/main" id="{3E708A63-73FB-49CC-8632-C685C4A95D15}"/>
              </a:ext>
            </a:extLst>
          </p:cNvPr>
          <p:cNvSpPr txBox="1"/>
          <p:nvPr/>
        </p:nvSpPr>
        <p:spPr>
          <a:xfrm>
            <a:off x="858715" y="7083621"/>
            <a:ext cx="2156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2">
                    <a:lumMod val="75000"/>
                  </a:schemeClr>
                </a:solidFill>
              </a:rPr>
              <a:t>(adjective, </a:t>
            </a:r>
            <a:r>
              <a:rPr kumimoji="1" lang="ja-JP" altLang="en-US" sz="1400" dirty="0">
                <a:solidFill>
                  <a:schemeClr val="bg2">
                    <a:lumMod val="75000"/>
                  </a:schemeClr>
                </a:solidFill>
              </a:rPr>
              <a:t>形容詞</a:t>
            </a:r>
            <a:r>
              <a:rPr kumimoji="1" lang="en-US" altLang="ja-JP" sz="1400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E99AE4-52BC-4AA8-8174-648975DD86EA}"/>
              </a:ext>
            </a:extLst>
          </p:cNvPr>
          <p:cNvSpPr txBox="1">
            <a:spLocks/>
          </p:cNvSpPr>
          <p:nvPr/>
        </p:nvSpPr>
        <p:spPr>
          <a:xfrm>
            <a:off x="263047" y="1"/>
            <a:ext cx="6325642" cy="13819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799" dirty="0">
                <a:latin typeface="Britannic Bold" panose="020B0903060703020204" pitchFamily="34" charset="0"/>
              </a:rPr>
              <a:t>My New Year Predictions</a:t>
            </a:r>
            <a:endParaRPr lang="ja-JP" altLang="en-US" sz="4799" dirty="0">
              <a:latin typeface="Britannic Bold" panose="020B0903060703020204" pitchFamily="34" charset="0"/>
            </a:endParaRPr>
          </a:p>
        </p:txBody>
      </p:sp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C56E016E-DDA6-4210-90DA-5C2C8F6954B6}"/>
              </a:ext>
            </a:extLst>
          </p:cNvPr>
          <p:cNvSpPr/>
          <p:nvPr/>
        </p:nvSpPr>
        <p:spPr>
          <a:xfrm>
            <a:off x="263049" y="1301667"/>
            <a:ext cx="6325642" cy="832980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801" dirty="0"/>
          </a:p>
        </p:txBody>
      </p:sp>
      <p:sp>
        <p:nvSpPr>
          <p:cNvPr id="4" name="テキスト ボックス 2">
            <a:extLst>
              <a:ext uri="{FF2B5EF4-FFF2-40B4-BE49-F238E27FC236}">
                <a16:creationId xmlns:a16="http://schemas.microsoft.com/office/drawing/2014/main" id="{2F3C32A9-C772-48A0-B5CB-3373DF9D8E11}"/>
              </a:ext>
            </a:extLst>
          </p:cNvPr>
          <p:cNvSpPr txBox="1"/>
          <p:nvPr/>
        </p:nvSpPr>
        <p:spPr>
          <a:xfrm>
            <a:off x="463463" y="1304343"/>
            <a:ext cx="5924811" cy="8119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2199" dirty="0"/>
              <a:t>Here are my predictions for the new year!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2199" dirty="0"/>
              <a:t>I am ____cm tall. I will grow ____cm.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2199" dirty="0"/>
              <a:t>The most popular book will be ___________.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2199" dirty="0"/>
              <a:t>The most popular movie will be ___________.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2199" dirty="0"/>
              <a:t>My favorite sports team, _________________, will win the ___________ game!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2199" dirty="0"/>
              <a:t>I will make ____ new friends.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2199" dirty="0"/>
              <a:t>My favorite class will be ___________.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2199" dirty="0"/>
              <a:t>I will run ____ place on Sports Day.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2199" dirty="0"/>
              <a:t>I will learn ____ new English words.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2199" dirty="0"/>
              <a:t>I will join the ___________ club.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2199" dirty="0"/>
              <a:t>This new year will be ___________!</a:t>
            </a:r>
          </a:p>
        </p:txBody>
      </p:sp>
      <p:pic>
        <p:nvPicPr>
          <p:cNvPr id="4098" name="Picture 2" descr="Confetti clipart">
            <a:extLst>
              <a:ext uri="{FF2B5EF4-FFF2-40B4-BE49-F238E27FC236}">
                <a16:creationId xmlns:a16="http://schemas.microsoft.com/office/drawing/2014/main" id="{04FB3E89-E735-4306-AD9C-1785C0EEF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23" y="208806"/>
            <a:ext cx="941294" cy="97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onfetti clipart">
            <a:extLst>
              <a:ext uri="{FF2B5EF4-FFF2-40B4-BE49-F238E27FC236}">
                <a16:creationId xmlns:a16="http://schemas.microsoft.com/office/drawing/2014/main" id="{F89A3869-C394-4561-93F5-113830CFF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47394" y="165592"/>
            <a:ext cx="941294" cy="97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42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herry Blossoms Petal clipart">
            <a:extLst>
              <a:ext uri="{FF2B5EF4-FFF2-40B4-BE49-F238E27FC236}">
                <a16:creationId xmlns:a16="http://schemas.microsoft.com/office/drawing/2014/main" id="{0AE8EE94-F4A7-4927-BD06-DBED54265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320" y="1408521"/>
            <a:ext cx="3623146" cy="3437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93806DB-F14A-4B3E-879F-75CA55986320}"/>
              </a:ext>
            </a:extLst>
          </p:cNvPr>
          <p:cNvSpPr txBox="1">
            <a:spLocks/>
          </p:cNvSpPr>
          <p:nvPr/>
        </p:nvSpPr>
        <p:spPr>
          <a:xfrm>
            <a:off x="263048" y="1"/>
            <a:ext cx="4395385" cy="13819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799" b="1" dirty="0">
                <a:latin typeface="Curlz MT" panose="04040404050702020202" pitchFamily="82" charset="0"/>
              </a:rPr>
              <a:t>Cherry Blossom</a:t>
            </a:r>
          </a:p>
          <a:p>
            <a:pPr algn="ctr"/>
            <a:r>
              <a:rPr lang="en-US" altLang="ja-JP" sz="4799" b="1" dirty="0">
                <a:latin typeface="Curlz MT" panose="04040404050702020202" pitchFamily="82" charset="0"/>
              </a:rPr>
              <a:t>Viewing</a:t>
            </a:r>
            <a:endParaRPr lang="ja-JP" altLang="en-US" sz="4799" b="1" dirty="0">
              <a:latin typeface="Curlz MT" panose="04040404050702020202" pitchFamily="82" charset="0"/>
            </a:endParaRPr>
          </a:p>
        </p:txBody>
      </p:sp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916CB694-EEC4-47AE-A9DC-47C973A28930}"/>
              </a:ext>
            </a:extLst>
          </p:cNvPr>
          <p:cNvSpPr/>
          <p:nvPr/>
        </p:nvSpPr>
        <p:spPr>
          <a:xfrm>
            <a:off x="263049" y="1301667"/>
            <a:ext cx="6325642" cy="83298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801" dirty="0"/>
          </a:p>
        </p:txBody>
      </p:sp>
      <p:sp>
        <p:nvSpPr>
          <p:cNvPr id="4" name="テキスト ボックス 2">
            <a:extLst>
              <a:ext uri="{FF2B5EF4-FFF2-40B4-BE49-F238E27FC236}">
                <a16:creationId xmlns:a16="http://schemas.microsoft.com/office/drawing/2014/main" id="{1BBAE01F-272F-4F90-8193-9D2AB7C0CA8E}"/>
              </a:ext>
            </a:extLst>
          </p:cNvPr>
          <p:cNvSpPr txBox="1"/>
          <p:nvPr/>
        </p:nvSpPr>
        <p:spPr>
          <a:xfrm>
            <a:off x="463463" y="1304343"/>
            <a:ext cx="5924811" cy="8114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2400" dirty="0"/>
              <a:t>On ________________, I went cherry blossom viewing! I went with _____________. We left the house at ____:___</a:t>
            </a:r>
            <a:r>
              <a:rPr kumimoji="1" lang="en-US" altLang="ja-JP" sz="2400" u="sng" dirty="0"/>
              <a:t>_ AM/PM</a:t>
            </a:r>
            <a:r>
              <a:rPr kumimoji="1" lang="en-US" altLang="ja-JP" sz="2400" dirty="0"/>
              <a:t>. We ________</a:t>
            </a:r>
            <a:r>
              <a:rPr kumimoji="1" lang="en-US" altLang="ja-JP" sz="2400" u="sng" dirty="0"/>
              <a:t>ed</a:t>
            </a:r>
            <a:r>
              <a:rPr kumimoji="1" lang="en-US" altLang="ja-JP" sz="2400" dirty="0"/>
              <a:t>_ to the park. We brought ____ lunch boxes. We ate ___________, ___________, and ___________. It was ____________! Then, we ________</a:t>
            </a:r>
            <a:r>
              <a:rPr kumimoji="1" lang="en-US" altLang="ja-JP" sz="2400" u="sng" dirty="0"/>
              <a:t>ed</a:t>
            </a:r>
            <a:r>
              <a:rPr kumimoji="1" lang="en-US" altLang="ja-JP" sz="2400" dirty="0"/>
              <a:t>_ under the trees. We saw ____ cherry blossoms. They were so ____________. We cleaned up the trash and _________</a:t>
            </a:r>
            <a:r>
              <a:rPr kumimoji="1" lang="en-US" altLang="ja-JP" sz="2400" u="sng" dirty="0"/>
              <a:t>ed</a:t>
            </a:r>
            <a:r>
              <a:rPr kumimoji="1" lang="en-US" altLang="ja-JP" sz="2400" dirty="0"/>
              <a:t>_ back home. Let’s go cherry blossom viewing again in __________!</a:t>
            </a: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ABD52315-C290-481A-9CED-BD9B383D704A}"/>
              </a:ext>
            </a:extLst>
          </p:cNvPr>
          <p:cNvSpPr txBox="1"/>
          <p:nvPr/>
        </p:nvSpPr>
        <p:spPr>
          <a:xfrm>
            <a:off x="1041731" y="1566665"/>
            <a:ext cx="2240069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(date,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月日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7AE3946-AF5C-439B-B88B-2A25F895C92C}"/>
              </a:ext>
            </a:extLst>
          </p:cNvPr>
          <p:cNvSpPr txBox="1"/>
          <p:nvPr/>
        </p:nvSpPr>
        <p:spPr>
          <a:xfrm>
            <a:off x="4044907" y="2221925"/>
            <a:ext cx="2240069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(person,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人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592B1C2E-E970-401D-BE02-332914D9D87C}"/>
              </a:ext>
            </a:extLst>
          </p:cNvPr>
          <p:cNvSpPr txBox="1"/>
          <p:nvPr/>
        </p:nvSpPr>
        <p:spPr>
          <a:xfrm>
            <a:off x="2" y="3766287"/>
            <a:ext cx="2240069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(verb,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動詞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テキスト ボックス 5">
            <a:extLst>
              <a:ext uri="{FF2B5EF4-FFF2-40B4-BE49-F238E27FC236}">
                <a16:creationId xmlns:a16="http://schemas.microsoft.com/office/drawing/2014/main" id="{2DE3ABA4-1FF8-4ECE-BCC2-B2B42F891896}"/>
              </a:ext>
            </a:extLst>
          </p:cNvPr>
          <p:cNvSpPr txBox="1"/>
          <p:nvPr/>
        </p:nvSpPr>
        <p:spPr>
          <a:xfrm>
            <a:off x="4543230" y="3771049"/>
            <a:ext cx="2240069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(#,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番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テキスト ボックス 5">
            <a:extLst>
              <a:ext uri="{FF2B5EF4-FFF2-40B4-BE49-F238E27FC236}">
                <a16:creationId xmlns:a16="http://schemas.microsoft.com/office/drawing/2014/main" id="{2D40D007-9902-4187-9F30-EB3C989B4DCC}"/>
              </a:ext>
            </a:extLst>
          </p:cNvPr>
          <p:cNvSpPr txBox="1"/>
          <p:nvPr/>
        </p:nvSpPr>
        <p:spPr>
          <a:xfrm>
            <a:off x="2807778" y="4507647"/>
            <a:ext cx="2240069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(food,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食べ物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テキスト ボックス 5">
            <a:extLst>
              <a:ext uri="{FF2B5EF4-FFF2-40B4-BE49-F238E27FC236}">
                <a16:creationId xmlns:a16="http://schemas.microsoft.com/office/drawing/2014/main" id="{4F31662F-C143-4E92-B45A-90A1CFDD9F0B}"/>
              </a:ext>
            </a:extLst>
          </p:cNvPr>
          <p:cNvSpPr txBox="1"/>
          <p:nvPr/>
        </p:nvSpPr>
        <p:spPr>
          <a:xfrm>
            <a:off x="2637448" y="5236681"/>
            <a:ext cx="2240069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(food,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食べ物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テキスト ボックス 5">
            <a:extLst>
              <a:ext uri="{FF2B5EF4-FFF2-40B4-BE49-F238E27FC236}">
                <a16:creationId xmlns:a16="http://schemas.microsoft.com/office/drawing/2014/main" id="{4876648D-50D7-476E-B28E-95C989D4B481}"/>
              </a:ext>
            </a:extLst>
          </p:cNvPr>
          <p:cNvSpPr txBox="1"/>
          <p:nvPr/>
        </p:nvSpPr>
        <p:spPr>
          <a:xfrm>
            <a:off x="263043" y="5236683"/>
            <a:ext cx="2240069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(food,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食べ物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テキスト ボックス 5">
            <a:extLst>
              <a:ext uri="{FF2B5EF4-FFF2-40B4-BE49-F238E27FC236}">
                <a16:creationId xmlns:a16="http://schemas.microsoft.com/office/drawing/2014/main" id="{3EC8CA18-E885-4556-BFB7-2CE7B9988685}"/>
              </a:ext>
            </a:extLst>
          </p:cNvPr>
          <p:cNvSpPr txBox="1"/>
          <p:nvPr/>
        </p:nvSpPr>
        <p:spPr>
          <a:xfrm>
            <a:off x="343724" y="5952558"/>
            <a:ext cx="2240069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(adjective,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形容詞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テキスト ボックス 5">
            <a:extLst>
              <a:ext uri="{FF2B5EF4-FFF2-40B4-BE49-F238E27FC236}">
                <a16:creationId xmlns:a16="http://schemas.microsoft.com/office/drawing/2014/main" id="{4F367AFD-890D-4767-99B4-B5AF8FF5FDF9}"/>
              </a:ext>
            </a:extLst>
          </p:cNvPr>
          <p:cNvSpPr txBox="1"/>
          <p:nvPr/>
        </p:nvSpPr>
        <p:spPr>
          <a:xfrm>
            <a:off x="3230363" y="5981926"/>
            <a:ext cx="2240069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(verb,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動詞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テキスト ボックス 5">
            <a:extLst>
              <a:ext uri="{FF2B5EF4-FFF2-40B4-BE49-F238E27FC236}">
                <a16:creationId xmlns:a16="http://schemas.microsoft.com/office/drawing/2014/main" id="{6846D123-F15B-4157-AFA8-193534340B8C}"/>
              </a:ext>
            </a:extLst>
          </p:cNvPr>
          <p:cNvSpPr txBox="1"/>
          <p:nvPr/>
        </p:nvSpPr>
        <p:spPr>
          <a:xfrm>
            <a:off x="2012941" y="6693826"/>
            <a:ext cx="2240069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(#,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番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テキスト ボックス 5">
            <a:extLst>
              <a:ext uri="{FF2B5EF4-FFF2-40B4-BE49-F238E27FC236}">
                <a16:creationId xmlns:a16="http://schemas.microsoft.com/office/drawing/2014/main" id="{45FDB6B0-84A9-4945-BAB8-649689896333}"/>
              </a:ext>
            </a:extLst>
          </p:cNvPr>
          <p:cNvSpPr txBox="1"/>
          <p:nvPr/>
        </p:nvSpPr>
        <p:spPr>
          <a:xfrm>
            <a:off x="1383077" y="7421934"/>
            <a:ext cx="2240069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(adjective, </a:t>
            </a:r>
            <a:r>
              <a:rPr kumimoji="1" lang="ja-JP" altLang="en-US" sz="1801" dirty="0">
                <a:solidFill>
                  <a:schemeClr val="bg2">
                    <a:lumMod val="75000"/>
                  </a:schemeClr>
                </a:solidFill>
              </a:rPr>
              <a:t>形容詞</a:t>
            </a:r>
            <a:r>
              <a:rPr kumimoji="1" lang="en-US" altLang="ja-JP" sz="1801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80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271BB450-4B4E-4B26-B8F7-3348C361A69C}"/>
              </a:ext>
            </a:extLst>
          </p:cNvPr>
          <p:cNvSpPr txBox="1"/>
          <p:nvPr/>
        </p:nvSpPr>
        <p:spPr>
          <a:xfrm>
            <a:off x="1350594" y="8139281"/>
            <a:ext cx="2240069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(verb,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動詞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テキスト ボックス 5">
            <a:extLst>
              <a:ext uri="{FF2B5EF4-FFF2-40B4-BE49-F238E27FC236}">
                <a16:creationId xmlns:a16="http://schemas.microsoft.com/office/drawing/2014/main" id="{09576F5A-50BE-431D-A862-7634B42AFC45}"/>
              </a:ext>
            </a:extLst>
          </p:cNvPr>
          <p:cNvSpPr txBox="1"/>
          <p:nvPr/>
        </p:nvSpPr>
        <p:spPr>
          <a:xfrm>
            <a:off x="4253011" y="8897228"/>
            <a:ext cx="2240069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(year, </a:t>
            </a:r>
            <a:r>
              <a:rPr kumimoji="1" lang="ja-JP" altLang="en-US" sz="1999" dirty="0">
                <a:solidFill>
                  <a:schemeClr val="bg2">
                    <a:lumMod val="75000"/>
                  </a:schemeClr>
                </a:solidFill>
              </a:rPr>
              <a:t>年</a:t>
            </a:r>
            <a:r>
              <a:rPr kumimoji="1" lang="en-US" altLang="ja-JP" sz="1999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kumimoji="1" lang="ja-JP" altLang="en-US" sz="1999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124" name="Picture 4" descr="Cherry Blossoms clipart">
            <a:extLst>
              <a:ext uri="{FF2B5EF4-FFF2-40B4-BE49-F238E27FC236}">
                <a16:creationId xmlns:a16="http://schemas.microsoft.com/office/drawing/2014/main" id="{FC563202-4A0A-4650-8067-B30629701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7180">
            <a:off x="4764037" y="-31932"/>
            <a:ext cx="2240070" cy="116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67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720</Words>
  <Application>Microsoft Office PowerPoint</Application>
  <PresentationFormat>A4 Paper (210x297 mm)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Bauhaus 93</vt:lpstr>
      <vt:lpstr>Britannic Bold</vt:lpstr>
      <vt:lpstr>Brush Script MT</vt:lpstr>
      <vt:lpstr>Calibri</vt:lpstr>
      <vt:lpstr>Calibri Light</vt:lpstr>
      <vt:lpstr>Curlz MT</vt:lpstr>
      <vt:lpstr>Showcard Gothic</vt:lpstr>
      <vt:lpstr>Office テーマ</vt:lpstr>
      <vt:lpstr>My Summer Vacation</vt:lpstr>
      <vt:lpstr>PowerPoint Presentation</vt:lpstr>
      <vt:lpstr>PowerPoint Presentation</vt:lpstr>
      <vt:lpstr>PowerPoint Presentation</vt:lpstr>
      <vt:lpstr>PowerPoint Presentation</vt:lpstr>
    </vt:vector>
  </TitlesOfParts>
  <Company>多良木中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 Libs</dc:title>
  <dc:creator>多良木中</dc:creator>
  <cp:lastModifiedBy>Grace Chang</cp:lastModifiedBy>
  <cp:revision>8</cp:revision>
  <dcterms:created xsi:type="dcterms:W3CDTF">2021-05-06T07:59:04Z</dcterms:created>
  <dcterms:modified xsi:type="dcterms:W3CDTF">2021-05-13T07:42:14Z</dcterms:modified>
</cp:coreProperties>
</file>