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0" r:id="rId2"/>
    <p:sldId id="261" r:id="rId3"/>
  </p:sldIdLst>
  <p:sldSz cx="7559675" cy="10620375"/>
  <p:notesSz cx="6888163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6" autoAdjust="0"/>
    <p:restoredTop sz="94561" autoAdjust="0"/>
  </p:normalViewPr>
  <p:slideViewPr>
    <p:cSldViewPr snapToGrid="0">
      <p:cViewPr>
        <p:scale>
          <a:sx n="100" d="100"/>
          <a:sy n="100" d="100"/>
        </p:scale>
        <p:origin x="1002" y="-360"/>
      </p:cViewPr>
      <p:guideLst>
        <p:guide orient="horz" pos="3345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64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50888"/>
            <a:ext cx="267335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79" tIns="96579" rIns="96579" bIns="9657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40950"/>
            <a:ext cx="7044600" cy="173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79563"/>
            <a:ext cx="3306900" cy="705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47171"/>
            <a:ext cx="2321700" cy="156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69165"/>
            <a:ext cx="2321700" cy="65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29444"/>
            <a:ext cx="5264700" cy="84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8"/>
            <a:ext cx="3780000" cy="106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46188"/>
            <a:ext cx="3344400" cy="306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787626"/>
            <a:ext cx="3344400" cy="25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95028"/>
            <a:ext cx="3172200" cy="76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35045"/>
            <a:ext cx="4959600" cy="124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83863"/>
            <a:ext cx="7044600" cy="405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08531"/>
            <a:ext cx="7044600" cy="268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18862"/>
            <a:ext cx="7044600" cy="11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79563"/>
            <a:ext cx="7044600" cy="70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28339"/>
            <a:ext cx="453600" cy="8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B346531-CF6B-4476-9E53-E9C1DC6B530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49" r="65147"/>
          <a:stretch/>
        </p:blipFill>
        <p:spPr>
          <a:xfrm>
            <a:off x="805573" y="122299"/>
            <a:ext cx="2209800" cy="393700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EBEFEE57-0712-43F8-B7B5-D1B56FE5598C}"/>
              </a:ext>
            </a:extLst>
          </p:cNvPr>
          <p:cNvSpPr txBox="1"/>
          <p:nvPr/>
        </p:nvSpPr>
        <p:spPr>
          <a:xfrm>
            <a:off x="21760" y="173010"/>
            <a:ext cx="899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Name: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98E52DF9-584C-42F6-A108-0436D28729C9}"/>
              </a:ext>
            </a:extLst>
          </p:cNvPr>
          <p:cNvSpPr txBox="1"/>
          <p:nvPr/>
        </p:nvSpPr>
        <p:spPr>
          <a:xfrm>
            <a:off x="3178297" y="32863"/>
            <a:ext cx="2048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Aharoni" panose="02010803020104030203" pitchFamily="2" charset="-79"/>
              </a:rPr>
              <a:t>Class: 2-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42B547B-A173-4B98-83CF-6F66E710DC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30"/>
          <a:stretch/>
        </p:blipFill>
        <p:spPr>
          <a:xfrm>
            <a:off x="480956" y="1648642"/>
            <a:ext cx="1102995" cy="744220"/>
          </a:xfrm>
          <a:prstGeom prst="rect">
            <a:avLst/>
          </a:prstGeom>
        </p:spPr>
      </p:pic>
      <p:sp>
        <p:nvSpPr>
          <p:cNvPr id="9" name="Google Shape;55;p13">
            <a:extLst>
              <a:ext uri="{FF2B5EF4-FFF2-40B4-BE49-F238E27FC236}">
                <a16:creationId xmlns:a16="http://schemas.microsoft.com/office/drawing/2014/main" id="{578043B9-2CBA-4A0C-88F9-E46C41EF8168}"/>
              </a:ext>
            </a:extLst>
          </p:cNvPr>
          <p:cNvSpPr txBox="1"/>
          <p:nvPr/>
        </p:nvSpPr>
        <p:spPr>
          <a:xfrm>
            <a:off x="0" y="1189283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1. Write sentences using “You </a:t>
            </a:r>
            <a:r>
              <a:rPr lang="en-CA" u="sng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must</a:t>
            </a:r>
            <a:r>
              <a:rPr lang="ja-JP" altLang="en-US" u="sng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・</a:t>
            </a:r>
            <a:r>
              <a:rPr lang="en-CA" altLang="ja-JP" u="sng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must</a:t>
            </a:r>
            <a:r>
              <a:rPr lang="en-CA" u="sng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not</a:t>
            </a:r>
            <a:r>
              <a:rPr lang="en-CA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+ 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動詞の原形～～</a:t>
            </a:r>
            <a:r>
              <a:rPr lang="en-CA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here.”</a:t>
            </a:r>
            <a:endParaRPr dirty="0">
              <a:solidFill>
                <a:srgbClr val="595959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5CC6841-E38F-4052-B958-CDD4FBBC77D5}"/>
              </a:ext>
            </a:extLst>
          </p:cNvPr>
          <p:cNvSpPr txBox="1"/>
          <p:nvPr/>
        </p:nvSpPr>
        <p:spPr>
          <a:xfrm>
            <a:off x="1557821" y="1637128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(</a:t>
            </a:r>
            <a:r>
              <a:rPr lang="ja-JP" altLang="en-US" dirty="0"/>
              <a:t>例</a:t>
            </a:r>
            <a:r>
              <a:rPr lang="en-CA" dirty="0"/>
              <a:t>) You </a:t>
            </a:r>
            <a:r>
              <a:rPr lang="en-CA" u="sng" dirty="0"/>
              <a:t>must not </a:t>
            </a:r>
            <a:r>
              <a:rPr lang="en-CA" dirty="0"/>
              <a:t>take</a:t>
            </a:r>
          </a:p>
          <a:p>
            <a:endParaRPr lang="en-CA" dirty="0"/>
          </a:p>
          <a:p>
            <a:r>
              <a:rPr lang="en-CA" dirty="0"/>
              <a:t>pictures here.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1CEE13-8EA9-411B-9227-4025CD34FCB1}"/>
              </a:ext>
            </a:extLst>
          </p:cNvPr>
          <p:cNvSpPr txBox="1"/>
          <p:nvPr/>
        </p:nvSpPr>
        <p:spPr>
          <a:xfrm>
            <a:off x="5077705" y="1611729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pic>
        <p:nvPicPr>
          <p:cNvPr id="1028" name="Picture 4" descr="おしゃべり禁止のイラスト | かわいいフリー素材集 いらすとや">
            <a:extLst>
              <a:ext uri="{FF2B5EF4-FFF2-40B4-BE49-F238E27FC236}">
                <a16:creationId xmlns:a16="http://schemas.microsoft.com/office/drawing/2014/main" id="{161F68FE-F42C-413C-9276-88C2F4329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2" y="2747631"/>
            <a:ext cx="944518" cy="94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4C0468-D4F5-4CC7-A6AA-D8E3ED93F6B0}"/>
              </a:ext>
            </a:extLst>
          </p:cNvPr>
          <p:cNvSpPr txBox="1"/>
          <p:nvPr/>
        </p:nvSpPr>
        <p:spPr>
          <a:xfrm>
            <a:off x="1488256" y="2762474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pic>
        <p:nvPicPr>
          <p:cNvPr id="1030" name="Picture 6" descr="居眠り禁止のイラスト">
            <a:extLst>
              <a:ext uri="{FF2B5EF4-FFF2-40B4-BE49-F238E27FC236}">
                <a16:creationId xmlns:a16="http://schemas.microsoft.com/office/drawing/2014/main" id="{C4628567-1B3F-4CDF-9F86-2671E85EE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670" y="2659547"/>
            <a:ext cx="944518" cy="94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346C07-CDDD-4307-9AC6-907A5CDF5D62}"/>
              </a:ext>
            </a:extLst>
          </p:cNvPr>
          <p:cNvSpPr txBox="1"/>
          <p:nvPr/>
        </p:nvSpPr>
        <p:spPr>
          <a:xfrm>
            <a:off x="5090506" y="2639135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pic>
        <p:nvPicPr>
          <p:cNvPr id="1032" name="Picture 8" descr="走るな危険のイラスト">
            <a:extLst>
              <a:ext uri="{FF2B5EF4-FFF2-40B4-BE49-F238E27FC236}">
                <a16:creationId xmlns:a16="http://schemas.microsoft.com/office/drawing/2014/main" id="{6183C9FA-6014-4145-8E9E-DA9800BDE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1" y="3967260"/>
            <a:ext cx="944519" cy="94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679356C-911E-40BF-AF34-3023DFAF64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003" y="3864341"/>
            <a:ext cx="944519" cy="944519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2817724-C5E8-437C-8471-CA94F16A4BCE}"/>
              </a:ext>
            </a:extLst>
          </p:cNvPr>
          <p:cNvSpPr txBox="1"/>
          <p:nvPr/>
        </p:nvSpPr>
        <p:spPr>
          <a:xfrm>
            <a:off x="1488256" y="3923131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467E8D3-5968-4570-BC67-459A29A4C809}"/>
              </a:ext>
            </a:extLst>
          </p:cNvPr>
          <p:cNvSpPr txBox="1"/>
          <p:nvPr/>
        </p:nvSpPr>
        <p:spPr>
          <a:xfrm>
            <a:off x="5009663" y="3923131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sp>
        <p:nvSpPr>
          <p:cNvPr id="22" name="Google Shape;55;p13">
            <a:extLst>
              <a:ext uri="{FF2B5EF4-FFF2-40B4-BE49-F238E27FC236}">
                <a16:creationId xmlns:a16="http://schemas.microsoft.com/office/drawing/2014/main" id="{ED2E0D5F-B923-44A9-9341-4A3B4C049571}"/>
              </a:ext>
            </a:extLst>
          </p:cNvPr>
          <p:cNvSpPr txBox="1"/>
          <p:nvPr/>
        </p:nvSpPr>
        <p:spPr>
          <a:xfrm>
            <a:off x="551088" y="6142897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Translate the sentences. </a:t>
            </a:r>
            <a:r>
              <a:rPr lang="ja-JP" altLang="en-US" b="1" dirty="0"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文章を翻訳しましょう。</a:t>
            </a:r>
            <a:endParaRPr lang="en-US" altLang="ja-JP" b="1" dirty="0"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rgbClr val="595959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pic>
        <p:nvPicPr>
          <p:cNvPr id="1034" name="Picture 10" descr="道路標識 道路３３０ 止まれ 一時停止 １３３２７０ | 【ミドリ安全】公式通販">
            <a:extLst>
              <a:ext uri="{FF2B5EF4-FFF2-40B4-BE49-F238E27FC236}">
                <a16:creationId xmlns:a16="http://schemas.microsoft.com/office/drawing/2014/main" id="{C85AAEC3-1CCD-4D47-9A9C-D1578D463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670" y="5054303"/>
            <a:ext cx="1017002" cy="101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9753A23-3AD9-4466-8180-C3F6B49B1BF8}"/>
              </a:ext>
            </a:extLst>
          </p:cNvPr>
          <p:cNvSpPr txBox="1"/>
          <p:nvPr/>
        </p:nvSpPr>
        <p:spPr>
          <a:xfrm>
            <a:off x="4937178" y="5063302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pic>
        <p:nvPicPr>
          <p:cNvPr id="1036" name="Picture 12" descr="携帯電話使用禁止 | ビジネス文書 テンプレート | プリントアウトファクトリー | MyRICOH（マイリコー）">
            <a:extLst>
              <a:ext uri="{FF2B5EF4-FFF2-40B4-BE49-F238E27FC236}">
                <a16:creationId xmlns:a16="http://schemas.microsoft.com/office/drawing/2014/main" id="{A709242F-8325-48ED-BB02-21AF9675A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70" y="4998535"/>
            <a:ext cx="749260" cy="106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ABFFF2-7F5E-4E5C-BDD3-D7DD37F8D0E8}"/>
              </a:ext>
            </a:extLst>
          </p:cNvPr>
          <p:cNvSpPr txBox="1"/>
          <p:nvPr/>
        </p:nvSpPr>
        <p:spPr>
          <a:xfrm>
            <a:off x="1438160" y="5160505"/>
            <a:ext cx="22367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___________________</a:t>
            </a:r>
          </a:p>
          <a:p>
            <a:endParaRPr lang="en-CA" dirty="0"/>
          </a:p>
          <a:p>
            <a:r>
              <a:rPr lang="en-CA" dirty="0"/>
              <a:t>___________________</a:t>
            </a:r>
          </a:p>
        </p:txBody>
      </p:sp>
      <p:pic>
        <p:nvPicPr>
          <p:cNvPr id="1038" name="Picture 14" descr="食事禁止イラスト／無料イラスト/フリー素材なら「イラストAC」">
            <a:extLst>
              <a:ext uri="{FF2B5EF4-FFF2-40B4-BE49-F238E27FC236}">
                <a16:creationId xmlns:a16="http://schemas.microsoft.com/office/drawing/2014/main" id="{900A5DB7-940A-4A0E-A155-F5B789F63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597" y="1662327"/>
            <a:ext cx="738664" cy="73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Google Shape;55;p13">
            <a:extLst>
              <a:ext uri="{FF2B5EF4-FFF2-40B4-BE49-F238E27FC236}">
                <a16:creationId xmlns:a16="http://schemas.microsoft.com/office/drawing/2014/main" id="{B9F1B109-D9AC-4900-B3BF-726F2DCAD2A3}"/>
              </a:ext>
            </a:extLst>
          </p:cNvPr>
          <p:cNvSpPr txBox="1"/>
          <p:nvPr/>
        </p:nvSpPr>
        <p:spPr>
          <a:xfrm>
            <a:off x="591270" y="6496057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学校で制服を着たなければならない。</a:t>
            </a:r>
            <a:endParaRPr lang="en-CA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29" name="Google Shape;55;p13">
            <a:extLst>
              <a:ext uri="{FF2B5EF4-FFF2-40B4-BE49-F238E27FC236}">
                <a16:creationId xmlns:a16="http://schemas.microsoft.com/office/drawing/2014/main" id="{5119E890-B64E-40BD-A78F-87655487E400}"/>
              </a:ext>
            </a:extLst>
          </p:cNvPr>
          <p:cNvSpPr txBox="1"/>
          <p:nvPr/>
        </p:nvSpPr>
        <p:spPr>
          <a:xfrm>
            <a:off x="875267" y="6839858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　＿＿＿＿＿＿＿＿＿＿＿＿＿＿＿＿＿＿＿＿＿＿＿＿＿＿＿＿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at school.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32" name="Google Shape;55;p13">
            <a:extLst>
              <a:ext uri="{FF2B5EF4-FFF2-40B4-BE49-F238E27FC236}">
                <a16:creationId xmlns:a16="http://schemas.microsoft.com/office/drawing/2014/main" id="{9F9BD682-C9A3-4FA8-B6FE-096DE7B8A900}"/>
              </a:ext>
            </a:extLst>
          </p:cNvPr>
          <p:cNvSpPr txBox="1"/>
          <p:nvPr/>
        </p:nvSpPr>
        <p:spPr>
          <a:xfrm>
            <a:off x="591270" y="8220615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３．　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あなたは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授業中に寝てはいけません。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34" name="Google Shape;55;p13">
            <a:extLst>
              <a:ext uri="{FF2B5EF4-FFF2-40B4-BE49-F238E27FC236}">
                <a16:creationId xmlns:a16="http://schemas.microsoft.com/office/drawing/2014/main" id="{1EFF46C8-3B8E-4BA0-A964-5453EFF3B07C}"/>
              </a:ext>
            </a:extLst>
          </p:cNvPr>
          <p:cNvSpPr txBox="1"/>
          <p:nvPr/>
        </p:nvSpPr>
        <p:spPr>
          <a:xfrm>
            <a:off x="675260" y="8610206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＿＿＿＿＿＿＿＿＿＿＿＿＿＿＿＿＿＿＿＿＿＿＿＿＿＿＿＿＿＿＿＿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graphicFrame>
        <p:nvGraphicFramePr>
          <p:cNvPr id="13" name="表 14">
            <a:extLst>
              <a:ext uri="{FF2B5EF4-FFF2-40B4-BE49-F238E27FC236}">
                <a16:creationId xmlns:a16="http://schemas.microsoft.com/office/drawing/2014/main" id="{43F77E43-3033-44FA-B001-2DD7BBD5A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901960"/>
              </p:ext>
            </p:extLst>
          </p:nvPr>
        </p:nvGraphicFramePr>
        <p:xfrm>
          <a:off x="539287" y="9074817"/>
          <a:ext cx="6479930" cy="1356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106">
                  <a:extLst>
                    <a:ext uri="{9D8B030D-6E8A-4147-A177-3AD203B41FA5}">
                      <a16:colId xmlns:a16="http://schemas.microsoft.com/office/drawing/2014/main" val="3980226394"/>
                    </a:ext>
                  </a:extLst>
                </a:gridCol>
                <a:gridCol w="1073866">
                  <a:extLst>
                    <a:ext uri="{9D8B030D-6E8A-4147-A177-3AD203B41FA5}">
                      <a16:colId xmlns:a16="http://schemas.microsoft.com/office/drawing/2014/main" val="223553839"/>
                    </a:ext>
                  </a:extLst>
                </a:gridCol>
                <a:gridCol w="1295986">
                  <a:extLst>
                    <a:ext uri="{9D8B030D-6E8A-4147-A177-3AD203B41FA5}">
                      <a16:colId xmlns:a16="http://schemas.microsoft.com/office/drawing/2014/main" val="3940916280"/>
                    </a:ext>
                  </a:extLst>
                </a:gridCol>
                <a:gridCol w="1295986">
                  <a:extLst>
                    <a:ext uri="{9D8B030D-6E8A-4147-A177-3AD203B41FA5}">
                      <a16:colId xmlns:a16="http://schemas.microsoft.com/office/drawing/2014/main" val="744038898"/>
                    </a:ext>
                  </a:extLst>
                </a:gridCol>
                <a:gridCol w="1295986">
                  <a:extLst>
                    <a:ext uri="{9D8B030D-6E8A-4147-A177-3AD203B41FA5}">
                      <a16:colId xmlns:a16="http://schemas.microsoft.com/office/drawing/2014/main" val="3889348020"/>
                    </a:ext>
                  </a:extLst>
                </a:gridCol>
              </a:tblGrid>
              <a:tr h="442109">
                <a:tc gridSpan="5">
                  <a:txBody>
                    <a:bodyPr/>
                    <a:lstStyle/>
                    <a:p>
                      <a:r>
                        <a:rPr lang="ja-JP" altLang="en-US" sz="1400" dirty="0"/>
                        <a:t>「</a:t>
                      </a:r>
                      <a:r>
                        <a:rPr lang="en-CA" sz="1400" dirty="0"/>
                        <a:t>I need help!</a:t>
                      </a:r>
                      <a:r>
                        <a:rPr lang="ja-JP" altLang="en-US" sz="1400" dirty="0"/>
                        <a:t>」 </a:t>
                      </a:r>
                      <a:r>
                        <a:rPr lang="en-CA" altLang="ja-JP" sz="1400" dirty="0"/>
                        <a:t>… </a:t>
                      </a:r>
                      <a:r>
                        <a:rPr lang="en-US" altLang="ja-JP" sz="1400" dirty="0"/>
                        <a:t>Key</a:t>
                      </a:r>
                      <a:r>
                        <a:rPr lang="en-CA" sz="1400" dirty="0"/>
                        <a:t> words box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73585"/>
                  </a:ext>
                </a:extLst>
              </a:tr>
              <a:tr h="442109">
                <a:tc>
                  <a:txBody>
                    <a:bodyPr/>
                    <a:lstStyle/>
                    <a:p>
                      <a:r>
                        <a:rPr lang="en-CA" sz="1200" dirty="0"/>
                        <a:t>Use your smartphone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Talk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Stop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Turn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10894"/>
                  </a:ext>
                </a:extLst>
              </a:tr>
              <a:tr h="442109">
                <a:tc>
                  <a:txBody>
                    <a:bodyPr/>
                    <a:lstStyle/>
                    <a:p>
                      <a:r>
                        <a:rPr lang="en-CA" sz="1200" dirty="0"/>
                        <a:t>Sleep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altLang="ja-JP" sz="1200" dirty="0"/>
                        <a:t>In class</a:t>
                      </a:r>
                    </a:p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altLang="ja-JP" sz="1200" dirty="0"/>
                        <a:t>Turn right</a:t>
                      </a:r>
                    </a:p>
                    <a:p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/>
                        <a:t>School uniform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611435"/>
                  </a:ext>
                </a:extLst>
              </a:tr>
            </a:tbl>
          </a:graphicData>
        </a:graphic>
      </p:graphicFrame>
      <p:sp>
        <p:nvSpPr>
          <p:cNvPr id="33" name="Google Shape;55;p13">
            <a:extLst>
              <a:ext uri="{FF2B5EF4-FFF2-40B4-BE49-F238E27FC236}">
                <a16:creationId xmlns:a16="http://schemas.microsoft.com/office/drawing/2014/main" id="{55169960-7571-464D-8AFB-632324B8D595}"/>
              </a:ext>
            </a:extLst>
          </p:cNvPr>
          <p:cNvSpPr txBox="1"/>
          <p:nvPr/>
        </p:nvSpPr>
        <p:spPr>
          <a:xfrm>
            <a:off x="39219" y="532668"/>
            <a:ext cx="6634800" cy="68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■</a:t>
            </a:r>
            <a:r>
              <a:rPr lang="ja-JP" altLang="en-US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「</a:t>
            </a:r>
            <a:r>
              <a:rPr lang="en-US" altLang="ja-JP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must not…</a:t>
            </a:r>
            <a:r>
              <a:rPr lang="ja-JP" altLang="en-US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」　→　「～してはいけない」</a:t>
            </a:r>
            <a:endParaRPr lang="en-US" altLang="ja-JP" sz="12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■</a:t>
            </a:r>
            <a:r>
              <a:rPr lang="ja-JP" altLang="en-US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「</a:t>
            </a:r>
            <a:r>
              <a:rPr lang="en-US" altLang="ja-JP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must…</a:t>
            </a:r>
            <a:r>
              <a:rPr lang="ja-JP" altLang="en-US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」　</a:t>
            </a:r>
            <a:r>
              <a:rPr lang="en-US" altLang="ja-JP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→</a:t>
            </a:r>
            <a:r>
              <a:rPr lang="ja-JP" altLang="en-US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　「～しなければならない」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endParaRPr sz="1200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35" name="Google Shape;55;p13">
            <a:extLst>
              <a:ext uri="{FF2B5EF4-FFF2-40B4-BE49-F238E27FC236}">
                <a16:creationId xmlns:a16="http://schemas.microsoft.com/office/drawing/2014/main" id="{29963C55-C816-4CAB-BAB1-B4377AD0A27D}"/>
              </a:ext>
            </a:extLst>
          </p:cNvPr>
          <p:cNvSpPr txBox="1"/>
          <p:nvPr/>
        </p:nvSpPr>
        <p:spPr>
          <a:xfrm>
            <a:off x="561947" y="7242625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２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r>
              <a:rPr lang="ja-JP" altLang="en-US" i="1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並びなさい：　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あなたは午後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10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時に寝なければならない。</a:t>
            </a:r>
            <a:endParaRPr lang="en-CA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36" name="Google Shape;55;p13">
            <a:extLst>
              <a:ext uri="{FF2B5EF4-FFF2-40B4-BE49-F238E27FC236}">
                <a16:creationId xmlns:a16="http://schemas.microsoft.com/office/drawing/2014/main" id="{292D4C28-4EEA-47EA-AB25-714D9D93904C}"/>
              </a:ext>
            </a:extLst>
          </p:cNvPr>
          <p:cNvSpPr txBox="1"/>
          <p:nvPr/>
        </p:nvSpPr>
        <p:spPr>
          <a:xfrm>
            <a:off x="845788" y="7506662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Sleep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/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must / you / PM / at / 10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37" name="Google Shape;55;p13">
            <a:extLst>
              <a:ext uri="{FF2B5EF4-FFF2-40B4-BE49-F238E27FC236}">
                <a16:creationId xmlns:a16="http://schemas.microsoft.com/office/drawing/2014/main" id="{936ED214-2838-46A8-892B-F07D7AE97A10}"/>
              </a:ext>
            </a:extLst>
          </p:cNvPr>
          <p:cNvSpPr txBox="1"/>
          <p:nvPr/>
        </p:nvSpPr>
        <p:spPr>
          <a:xfrm>
            <a:off x="875267" y="7817848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＿＿＿＿＿＿＿＿＿＿＿＿＿＿＿＿＿＿＿＿＿＿＿＿＿＿＿＿＿＿＿＿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5660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5;p13">
            <a:extLst>
              <a:ext uri="{FF2B5EF4-FFF2-40B4-BE49-F238E27FC236}">
                <a16:creationId xmlns:a16="http://schemas.microsoft.com/office/drawing/2014/main" id="{3E9F0B42-2FF5-47B1-A04A-D4F7BE2998CA}"/>
              </a:ext>
            </a:extLst>
          </p:cNvPr>
          <p:cNvSpPr txBox="1"/>
          <p:nvPr/>
        </p:nvSpPr>
        <p:spPr>
          <a:xfrm>
            <a:off x="330815" y="680454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入場するようにチケットを買わなければならない。</a:t>
            </a:r>
            <a:endParaRPr lang="en-CA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1978B48B-5DA3-402A-A339-5DA63DFD55DF}"/>
              </a:ext>
            </a:extLst>
          </p:cNvPr>
          <p:cNvSpPr txBox="1"/>
          <p:nvPr/>
        </p:nvSpPr>
        <p:spPr>
          <a:xfrm>
            <a:off x="612277" y="1060243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________________________ a ticket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to enter.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5" name="Google Shape;55;p13">
            <a:extLst>
              <a:ext uri="{FF2B5EF4-FFF2-40B4-BE49-F238E27FC236}">
                <a16:creationId xmlns:a16="http://schemas.microsoft.com/office/drawing/2014/main" id="{D6F474A6-6392-4296-B17A-856F97EE3DB3}"/>
              </a:ext>
            </a:extLst>
          </p:cNvPr>
          <p:cNvSpPr txBox="1"/>
          <p:nvPr/>
        </p:nvSpPr>
        <p:spPr>
          <a:xfrm>
            <a:off x="462437" y="168632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Challenge! Complete the sentences. 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チャレンジ！　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6" name="Google Shape;55;p13">
            <a:extLst>
              <a:ext uri="{FF2B5EF4-FFF2-40B4-BE49-F238E27FC236}">
                <a16:creationId xmlns:a16="http://schemas.microsoft.com/office/drawing/2014/main" id="{03DD0464-4149-4810-AB28-66D9FC1E61F0}"/>
              </a:ext>
            </a:extLst>
          </p:cNvPr>
          <p:cNvSpPr txBox="1"/>
          <p:nvPr/>
        </p:nvSpPr>
        <p:spPr>
          <a:xfrm>
            <a:off x="330815" y="1670678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２． 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must not ride a bicycle inside the store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。</a:t>
            </a:r>
            <a:endParaRPr lang="en-CA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7" name="Google Shape;55;p13">
            <a:extLst>
              <a:ext uri="{FF2B5EF4-FFF2-40B4-BE49-F238E27FC236}">
                <a16:creationId xmlns:a16="http://schemas.microsoft.com/office/drawing/2014/main" id="{BAD761B0-0EDC-419A-86F4-D447A8B9E82B}"/>
              </a:ext>
            </a:extLst>
          </p:cNvPr>
          <p:cNvSpPr txBox="1"/>
          <p:nvPr/>
        </p:nvSpPr>
        <p:spPr>
          <a:xfrm>
            <a:off x="612277" y="2040527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＿＿＿＿＿＿の中に＿＿＿＿＿＿＿＿＿＿＿＿＿＿＿＿＿＿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1" name="Google Shape;55;p13">
            <a:extLst>
              <a:ext uri="{FF2B5EF4-FFF2-40B4-BE49-F238E27FC236}">
                <a16:creationId xmlns:a16="http://schemas.microsoft.com/office/drawing/2014/main" id="{9A8480D4-B1F3-4868-AFB9-AE934002F219}"/>
              </a:ext>
            </a:extLst>
          </p:cNvPr>
          <p:cNvSpPr txBox="1"/>
          <p:nvPr/>
        </p:nvSpPr>
        <p:spPr>
          <a:xfrm>
            <a:off x="330815" y="3885959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4.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r>
              <a:rPr lang="ja-JP" altLang="en-US" i="1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並びなさい：　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あなたは授業中に友達と喋ってはいけません。</a:t>
            </a:r>
            <a:endParaRPr lang="en-CA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2" name="Google Shape;55;p13">
            <a:extLst>
              <a:ext uri="{FF2B5EF4-FFF2-40B4-BE49-F238E27FC236}">
                <a16:creationId xmlns:a16="http://schemas.microsoft.com/office/drawing/2014/main" id="{CFDDC182-2780-40EE-B232-7A18AD9868C1}"/>
              </a:ext>
            </a:extLst>
          </p:cNvPr>
          <p:cNvSpPr txBox="1"/>
          <p:nvPr/>
        </p:nvSpPr>
        <p:spPr>
          <a:xfrm>
            <a:off x="545602" y="4367131"/>
            <a:ext cx="6634800" cy="386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With / in/ must/ your / friends / not / talk / you / class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3" name="Google Shape;55;p13">
            <a:extLst>
              <a:ext uri="{FF2B5EF4-FFF2-40B4-BE49-F238E27FC236}">
                <a16:creationId xmlns:a16="http://schemas.microsoft.com/office/drawing/2014/main" id="{D6B1B553-073A-40AF-BEA5-671D54BEF74A}"/>
              </a:ext>
            </a:extLst>
          </p:cNvPr>
          <p:cNvSpPr txBox="1"/>
          <p:nvPr/>
        </p:nvSpPr>
        <p:spPr>
          <a:xfrm>
            <a:off x="545602" y="4798281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＿＿＿＿＿＿＿＿＿＿＿＿＿＿＿＿＿＿＿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______________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＿＿＿＿＿＿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4" name="Google Shape;55;p13">
            <a:extLst>
              <a:ext uri="{FF2B5EF4-FFF2-40B4-BE49-F238E27FC236}">
                <a16:creationId xmlns:a16="http://schemas.microsoft.com/office/drawing/2014/main" id="{79831172-3422-410C-830C-830FA4E2E45B}"/>
              </a:ext>
            </a:extLst>
          </p:cNvPr>
          <p:cNvSpPr txBox="1"/>
          <p:nvPr/>
        </p:nvSpPr>
        <p:spPr>
          <a:xfrm>
            <a:off x="330815" y="5391239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５． 電車内に話してはいけません。</a:t>
            </a:r>
            <a:endParaRPr lang="en-CA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</a:pP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5" name="Google Shape;55;p13">
            <a:extLst>
              <a:ext uri="{FF2B5EF4-FFF2-40B4-BE49-F238E27FC236}">
                <a16:creationId xmlns:a16="http://schemas.microsoft.com/office/drawing/2014/main" id="{D80FD0A8-3387-4D88-BAD2-8794737A59EC}"/>
              </a:ext>
            </a:extLst>
          </p:cNvPr>
          <p:cNvSpPr txBox="1"/>
          <p:nvPr/>
        </p:nvSpPr>
        <p:spPr>
          <a:xfrm>
            <a:off x="612277" y="5805658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＿＿＿＿＿＿＿＿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________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＿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________inside __________________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6" name="Google Shape;55;p13">
            <a:extLst>
              <a:ext uri="{FF2B5EF4-FFF2-40B4-BE49-F238E27FC236}">
                <a16:creationId xmlns:a16="http://schemas.microsoft.com/office/drawing/2014/main" id="{F525125E-4257-4110-BF33-975599F0BD98}"/>
              </a:ext>
            </a:extLst>
          </p:cNvPr>
          <p:cNvSpPr txBox="1"/>
          <p:nvPr/>
        </p:nvSpPr>
        <p:spPr>
          <a:xfrm>
            <a:off x="330815" y="2718985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３</a:t>
            </a:r>
            <a:r>
              <a:rPr lang="en-CA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 (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あなたは</a:t>
            </a:r>
            <a:r>
              <a:rPr lang="en-CA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　毎日晩ご飯を食べなければならない。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F34E568F-D01F-46CC-8981-B6F1A032018E}"/>
              </a:ext>
            </a:extLst>
          </p:cNvPr>
          <p:cNvSpPr txBox="1"/>
          <p:nvPr/>
        </p:nvSpPr>
        <p:spPr>
          <a:xfrm>
            <a:off x="612277" y="3205320"/>
            <a:ext cx="6634800" cy="481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　＿＿＿＿＿＿＿＿＿＿＿＿＿＿＿＿＿＿＿＿＿＿＿＿＿＿＿＿</a:t>
            </a:r>
            <a:r>
              <a:rPr lang="en-CA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.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7453957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276</Words>
  <Application>Microsoft Office PowerPoint</Application>
  <PresentationFormat>ユーザー設定</PresentationFormat>
  <Paragraphs>61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UD Digi Kyokasho NK-R</vt:lpstr>
      <vt:lpstr>Aharoni</vt:lpstr>
      <vt:lpstr>Arial</vt:lpstr>
      <vt:lpstr>Simple Light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神陵台小(神陵台小学校)</dc:creator>
  <cp:lastModifiedBy>ＡＬＴ　神陵台小(神陵台小学校)</cp:lastModifiedBy>
  <cp:revision>50</cp:revision>
  <cp:lastPrinted>2023-09-25T06:39:10Z</cp:lastPrinted>
  <dcterms:modified xsi:type="dcterms:W3CDTF">2023-10-05T07:57:41Z</dcterms:modified>
</cp:coreProperties>
</file>