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7920038" cy="10439400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125" d="100"/>
          <a:sy n="125" d="100"/>
        </p:scale>
        <p:origin x="90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3EB65-E9FE-4C87-B30C-E53C59BAD1FF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8838" y="1241425"/>
            <a:ext cx="25431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80250"/>
            <a:ext cx="5440680" cy="39111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241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D37C4-FC19-45BE-98AB-2BCDDDDAA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09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708486"/>
            <a:ext cx="6732033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6" y="5483102"/>
            <a:ext cx="5940028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75CC-C7F3-41FC-A08F-78C8E237442B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CFA9-CCCB-4605-A938-AAAF73335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63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55805"/>
            <a:ext cx="6831033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779007"/>
            <a:ext cx="6831033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3" y="9675781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575CC-C7F3-41FC-A08F-78C8E237442B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4" y="9675781"/>
            <a:ext cx="2673012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675781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9CFA9-CCCB-4605-A938-AAAF73335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21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ローチャート: 代替処理 4">
            <a:extLst>
              <a:ext uri="{FF2B5EF4-FFF2-40B4-BE49-F238E27FC236}">
                <a16:creationId xmlns:a16="http://schemas.microsoft.com/office/drawing/2014/main" id="{20C91C40-1B49-4548-A73A-04BCBAFB6920}"/>
              </a:ext>
            </a:extLst>
          </p:cNvPr>
          <p:cNvSpPr/>
          <p:nvPr/>
        </p:nvSpPr>
        <p:spPr>
          <a:xfrm>
            <a:off x="416719" y="342901"/>
            <a:ext cx="7153967" cy="367105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>
                <a:latin typeface="HandwritingWeCan Light" panose="020F0300000000000000" pitchFamily="34" charset="0"/>
              </a:rPr>
              <a:t>class:			number:		 name (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ローマ字</a:t>
            </a:r>
            <a:r>
              <a:rPr kumimoji="1" lang="en-US" altLang="ja-JP" sz="1400" dirty="0">
                <a:latin typeface="HandwritingWeCan Light" panose="020F0300000000000000" pitchFamily="34" charset="0"/>
              </a:rPr>
              <a:t>):</a:t>
            </a:r>
            <a:endParaRPr kumimoji="1" lang="ja-JP" altLang="en-US" sz="1400" dirty="0">
              <a:latin typeface="HandwritingWeCan Light" panose="020F0300000000000000" pitchFamily="34" charset="0"/>
            </a:endParaRPr>
          </a:p>
        </p:txBody>
      </p:sp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A19BDF9D-4876-46FD-9005-C8D188D4BEAD}"/>
              </a:ext>
            </a:extLst>
          </p:cNvPr>
          <p:cNvSpPr/>
          <p:nvPr/>
        </p:nvSpPr>
        <p:spPr>
          <a:xfrm>
            <a:off x="1320811" y="839097"/>
            <a:ext cx="6182509" cy="731474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Get Plus 2: It’s </a:t>
            </a:r>
            <a:r>
              <a:rPr kumimoji="1" lang="ja-JP" altLang="en-US" sz="1400" b="1" u="sng" dirty="0">
                <a:latin typeface="HandwritingWeCan Light" panose="020F0300000000000000" pitchFamily="34" charset="0"/>
              </a:rPr>
              <a:t>○○</a:t>
            </a:r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 for </a:t>
            </a:r>
            <a:r>
              <a:rPr kumimoji="1" lang="ja-JP" altLang="en-US" sz="1400" b="1" u="sng" dirty="0">
                <a:latin typeface="HandwritingWeCan Light" panose="020F0300000000000000" pitchFamily="34" charset="0"/>
              </a:rPr>
              <a:t>△△</a:t>
            </a:r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 to ~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1400" dirty="0">
                <a:latin typeface="HandwritingWeCan Light" panose="020F0300000000000000" pitchFamily="34" charset="0"/>
              </a:rPr>
              <a:t>say what you think about an activity</a:t>
            </a:r>
          </a:p>
          <a:p>
            <a:r>
              <a:rPr kumimoji="1" lang="ja-JP" altLang="en-US" sz="1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   アクティビティについての考えを言う</a:t>
            </a:r>
            <a:endParaRPr kumimoji="1" lang="en-US" altLang="ja-JP" sz="1400" dirty="0">
              <a:latin typeface="UD Digi Kyokasho N-B" panose="02020700000000000000" pitchFamily="17" charset="-128"/>
              <a:ea typeface="UD Digi Kyokasho N-B" panose="02020700000000000000" pitchFamily="17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kumimoji="1" lang="en-US" altLang="ja-JP" sz="1400" dirty="0">
              <a:latin typeface="HandwritingWeCan Light" panose="020F0300000000000000" pitchFamily="34" charset="0"/>
            </a:endParaRPr>
          </a:p>
          <a:p>
            <a:pPr algn="ctr"/>
            <a:endParaRPr kumimoji="1" lang="ja-JP" altLang="en-US" sz="1800" dirty="0"/>
          </a:p>
        </p:txBody>
      </p:sp>
      <p:pic>
        <p:nvPicPr>
          <p:cNvPr id="1026" name="Picture 2" descr="ゴールした人のイラスト（棒人間） | かわいいフリー素材集 いらすとや">
            <a:extLst>
              <a:ext uri="{FF2B5EF4-FFF2-40B4-BE49-F238E27FC236}">
                <a16:creationId xmlns:a16="http://schemas.microsoft.com/office/drawing/2014/main" id="{27240142-7E60-4B53-9ABC-20F55190F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07" y="764276"/>
            <a:ext cx="904093" cy="92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フローチャート: 代替処理 8">
            <a:extLst>
              <a:ext uri="{FF2B5EF4-FFF2-40B4-BE49-F238E27FC236}">
                <a16:creationId xmlns:a16="http://schemas.microsoft.com/office/drawing/2014/main" id="{BCC0C86E-CA75-4903-882A-1CC15550489D}"/>
              </a:ext>
            </a:extLst>
          </p:cNvPr>
          <p:cNvSpPr/>
          <p:nvPr/>
        </p:nvSpPr>
        <p:spPr>
          <a:xfrm>
            <a:off x="1298446" y="1713803"/>
            <a:ext cx="3277784" cy="1165042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It’s </a:t>
            </a:r>
            <a:r>
              <a:rPr kumimoji="1" lang="ja-JP" altLang="en-US" sz="1400" b="1" dirty="0">
                <a:latin typeface="HandwritingWeCan Light" panose="020F0300000000000000" pitchFamily="34" charset="0"/>
              </a:rPr>
              <a:t>○○ </a:t>
            </a:r>
            <a:r>
              <a:rPr kumimoji="1" lang="en-US" altLang="ja-JP" sz="1400" b="1" dirty="0">
                <a:latin typeface="HandwritingWeCan Light" panose="020F0300000000000000" pitchFamily="34" charset="0"/>
              </a:rPr>
              <a:t>for </a:t>
            </a:r>
            <a:r>
              <a:rPr kumimoji="1" lang="ja-JP" altLang="en-US" sz="1400" b="1" dirty="0">
                <a:latin typeface="HandwritingWeCan Light" panose="020F0300000000000000" pitchFamily="34" charset="0"/>
              </a:rPr>
              <a:t>△△ </a:t>
            </a:r>
            <a:r>
              <a:rPr kumimoji="1" lang="en-US" altLang="ja-JP" sz="1400" b="1" dirty="0">
                <a:latin typeface="HandwritingWeCan Light" panose="020F0300000000000000" pitchFamily="34" charset="0"/>
              </a:rPr>
              <a:t>to ~ .</a:t>
            </a:r>
          </a:p>
          <a:p>
            <a:r>
              <a:rPr kumimoji="1" lang="ja-JP" altLang="en-US" sz="1400" b="1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～することは△△にとって○○です</a:t>
            </a:r>
            <a:r>
              <a:rPr kumimoji="1" lang="ja-JP" altLang="en-US" sz="1400" b="1" dirty="0">
                <a:latin typeface="HandwritingWeCan Light" panose="020F0300000000000000" pitchFamily="34" charset="0"/>
              </a:rPr>
              <a:t>。</a:t>
            </a:r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It’s </a:t>
            </a:r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fun </a:t>
            </a:r>
            <a:r>
              <a:rPr kumimoji="1" lang="en-US" altLang="ja-JP" sz="1400" b="1" dirty="0">
                <a:latin typeface="HandwritingWeCan Light" panose="020F0300000000000000" pitchFamily="34" charset="0"/>
              </a:rPr>
              <a:t>for </a:t>
            </a:r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me</a:t>
            </a:r>
            <a:r>
              <a:rPr kumimoji="1" lang="en-US" altLang="ja-JP" sz="1400" b="1" dirty="0">
                <a:latin typeface="HandwritingWeCan Light" panose="020F0300000000000000" pitchFamily="34" charset="0"/>
              </a:rPr>
              <a:t> to </a:t>
            </a:r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take pictures</a:t>
            </a:r>
            <a:r>
              <a:rPr kumimoji="1" lang="en-US" altLang="ja-JP" sz="1400" b="1" dirty="0">
                <a:latin typeface="HandwritingWeCan Light" panose="020F0300000000000000" pitchFamily="34" charset="0"/>
              </a:rPr>
              <a:t>.</a:t>
            </a:r>
          </a:p>
          <a:p>
            <a:r>
              <a:rPr kumimoji="1" lang="ja-JP" altLang="en-US" sz="1200" b="1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写真を撮ることは私にとって楽しです。</a:t>
            </a:r>
            <a:endParaRPr kumimoji="1" lang="en-US" altLang="ja-JP" sz="1200" b="1" dirty="0">
              <a:latin typeface="UD Digi Kyokasho N-B" panose="02020700000000000000" pitchFamily="17" charset="-128"/>
              <a:ea typeface="UD Digi Kyokasho N-B" panose="02020700000000000000" pitchFamily="17" charset="-128"/>
            </a:endParaRPr>
          </a:p>
        </p:txBody>
      </p:sp>
      <p:pic>
        <p:nvPicPr>
          <p:cNvPr id="1028" name="Picture 4" descr="いろいろな漫符のイラスト | かわいいフリー素材集 いらすとや">
            <a:extLst>
              <a:ext uri="{FF2B5EF4-FFF2-40B4-BE49-F238E27FC236}">
                <a16:creationId xmlns:a16="http://schemas.microsoft.com/office/drawing/2014/main" id="{C0BD1858-39F7-4F93-8747-2A26B76B8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07" y="1787756"/>
            <a:ext cx="763208" cy="100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638907C2-CD4E-43C0-B348-2E2BF265B733}"/>
              </a:ext>
            </a:extLst>
          </p:cNvPr>
          <p:cNvSpPr/>
          <p:nvPr/>
        </p:nvSpPr>
        <p:spPr>
          <a:xfrm>
            <a:off x="1028015" y="3392800"/>
            <a:ext cx="6216192" cy="647700"/>
          </a:xfrm>
          <a:prstGeom prst="wedgeRoundRectCallout">
            <a:avLst>
              <a:gd name="adj1" fmla="val -51283"/>
              <a:gd name="adj2" fmla="val 3025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HandwritingWeCan Light" panose="020F0300000000000000" pitchFamily="34" charset="0"/>
              </a:rPr>
              <a:t>Let’s ~ </a:t>
            </a:r>
            <a:r>
              <a:rPr kumimoji="1" lang="en-US" altLang="ja-JP" sz="1400" b="1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(</a:t>
            </a:r>
            <a:r>
              <a:rPr kumimoji="1" lang="ja-JP" altLang="en-US" sz="1400" b="1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カードにある動詞を読んでください</a:t>
            </a:r>
            <a:r>
              <a:rPr kumimoji="1" lang="en-US" altLang="ja-JP" sz="1400" b="1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)</a:t>
            </a:r>
            <a:r>
              <a:rPr kumimoji="1" lang="en-US" altLang="ja-JP" sz="1400" b="1" dirty="0">
                <a:latin typeface="HandwritingWeCan Light" panose="020F0300000000000000" pitchFamily="34" charset="0"/>
              </a:rPr>
              <a:t> </a:t>
            </a:r>
            <a:r>
              <a:rPr kumimoji="1" lang="en-US" altLang="ja-JP" dirty="0">
                <a:latin typeface="HandwritingWeCan Light" panose="020F0300000000000000" pitchFamily="34" charset="0"/>
              </a:rPr>
              <a:t>!    </a:t>
            </a:r>
          </a:p>
          <a:p>
            <a:pPr algn="ctr"/>
            <a:r>
              <a:rPr kumimoji="1" lang="en-US" altLang="ja-JP" dirty="0">
                <a:latin typeface="HandwritingWeCan Light" panose="020F0300000000000000" pitchFamily="34" charset="0"/>
              </a:rPr>
              <a:t>What do you think?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DEE4DC0F-7610-4318-877F-982C8D9043BE}"/>
              </a:ext>
            </a:extLst>
          </p:cNvPr>
          <p:cNvSpPr/>
          <p:nvPr/>
        </p:nvSpPr>
        <p:spPr>
          <a:xfrm>
            <a:off x="452092" y="3701586"/>
            <a:ext cx="529521" cy="53340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ysClr val="windowText" lastClr="000000"/>
                </a:solidFill>
              </a:rPr>
              <a:t>A</a:t>
            </a:r>
            <a:endParaRPr kumimoji="1" lang="ja-JP" altLang="en-US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DDB001D7-E8D2-42E7-A15D-E3A0CF406A54}"/>
              </a:ext>
            </a:extLst>
          </p:cNvPr>
          <p:cNvSpPr/>
          <p:nvPr/>
        </p:nvSpPr>
        <p:spPr>
          <a:xfrm>
            <a:off x="521410" y="9321089"/>
            <a:ext cx="529521" cy="53340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ysClr val="windowText" lastClr="000000"/>
                </a:solidFill>
              </a:rPr>
              <a:t>A</a:t>
            </a:r>
            <a:endParaRPr kumimoji="1" lang="ja-JP" altLang="en-US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フローチャート: 結合子 18">
            <a:extLst>
              <a:ext uri="{FF2B5EF4-FFF2-40B4-BE49-F238E27FC236}">
                <a16:creationId xmlns:a16="http://schemas.microsoft.com/office/drawing/2014/main" id="{86DC3822-BACA-4C39-9AA0-29B7B3A589E9}"/>
              </a:ext>
            </a:extLst>
          </p:cNvPr>
          <p:cNvSpPr/>
          <p:nvPr/>
        </p:nvSpPr>
        <p:spPr>
          <a:xfrm>
            <a:off x="6477108" y="8704941"/>
            <a:ext cx="529521" cy="53340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ysClr val="windowText" lastClr="000000"/>
                </a:solidFill>
              </a:rPr>
              <a:t>B</a:t>
            </a:r>
            <a:endParaRPr kumimoji="1" lang="ja-JP" altLang="en-US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919119F4-AD43-4EFD-9551-0380EC2AE082}"/>
              </a:ext>
            </a:extLst>
          </p:cNvPr>
          <p:cNvSpPr/>
          <p:nvPr/>
        </p:nvSpPr>
        <p:spPr>
          <a:xfrm>
            <a:off x="498494" y="8075326"/>
            <a:ext cx="6826434" cy="533400"/>
          </a:xfrm>
          <a:prstGeom prst="wedgeRoundRectCallout">
            <a:avLst>
              <a:gd name="adj1" fmla="val 37255"/>
              <a:gd name="adj2" fmla="val 11664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800" dirty="0">
                <a:latin typeface="HandwritingWeCan Light" panose="020F0300000000000000" pitchFamily="34" charset="0"/>
              </a:rPr>
              <a:t>It’s </a:t>
            </a:r>
            <a:r>
              <a:rPr kumimoji="1" lang="ja-JP" altLang="en-US" sz="1800" dirty="0">
                <a:latin typeface="HandwritingWeCan Light" panose="020F0300000000000000" pitchFamily="34" charset="0"/>
              </a:rPr>
              <a:t>○○ </a:t>
            </a:r>
            <a:r>
              <a:rPr kumimoji="1" lang="en-US" altLang="ja-JP" sz="1800" dirty="0">
                <a:latin typeface="HandwritingWeCan Light" panose="020F0300000000000000" pitchFamily="34" charset="0"/>
              </a:rPr>
              <a:t>for me/us/you to ~ </a:t>
            </a:r>
            <a:r>
              <a:rPr kumimoji="1" lang="en-US" altLang="ja-JP" sz="1600" dirty="0">
                <a:latin typeface="HandwritingWeCan Light" panose="020F0300000000000000" pitchFamily="34" charset="0"/>
              </a:rPr>
              <a:t>(</a:t>
            </a:r>
            <a:r>
              <a:rPr kumimoji="1" lang="ja-JP" altLang="en-US" sz="12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パートナーのカードにある動詞を言ってください</a:t>
            </a:r>
            <a:r>
              <a:rPr kumimoji="1" lang="en-US" altLang="ja-JP" sz="1200" dirty="0">
                <a:latin typeface="HandwritingWeCan Light" panose="020F0300000000000000" pitchFamily="34" charset="0"/>
              </a:rPr>
              <a:t>)</a:t>
            </a:r>
            <a:r>
              <a:rPr kumimoji="1" lang="en-US" altLang="ja-JP" sz="1600" dirty="0">
                <a:latin typeface="HandwritingWeCan Light" panose="020F0300000000000000" pitchFamily="34" charset="0"/>
              </a:rPr>
              <a:t>.</a:t>
            </a:r>
            <a:endParaRPr kumimoji="1" lang="en-US" altLang="ja-JP" sz="1800" dirty="0">
              <a:latin typeface="HandwritingWeCan Light" panose="020F0300000000000000" pitchFamily="34" charset="0"/>
            </a:endParaRPr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CE67AE54-DFA8-47B1-B030-D37041C76DF0}"/>
              </a:ext>
            </a:extLst>
          </p:cNvPr>
          <p:cNvSpPr/>
          <p:nvPr/>
        </p:nvSpPr>
        <p:spPr>
          <a:xfrm>
            <a:off x="1088640" y="9146763"/>
            <a:ext cx="4379433" cy="376492"/>
          </a:xfrm>
          <a:prstGeom prst="wedgeRoundRectCallout">
            <a:avLst>
              <a:gd name="adj1" fmla="val -49102"/>
              <a:gd name="adj2" fmla="val 7758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HandwritingWeCan Light" panose="020F0300000000000000" pitchFamily="34" charset="0"/>
              </a:rPr>
              <a:t>I agree. / I disagree. / I see.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CD141FE-F61E-4380-85A1-DD596AEFCF1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2709"/>
          <a:stretch/>
        </p:blipFill>
        <p:spPr>
          <a:xfrm>
            <a:off x="498494" y="4328322"/>
            <a:ext cx="4785002" cy="1498116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0860C6A7-A172-4FA5-B5B1-1FE21D89C9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8321" b="4389"/>
          <a:stretch/>
        </p:blipFill>
        <p:spPr>
          <a:xfrm>
            <a:off x="422592" y="6051532"/>
            <a:ext cx="4785002" cy="1498117"/>
          </a:xfrm>
          <a:prstGeom prst="rect">
            <a:avLst/>
          </a:prstGeom>
        </p:spPr>
      </p:pic>
      <p:sp>
        <p:nvSpPr>
          <p:cNvPr id="11" name="右中かっこ 10">
            <a:extLst>
              <a:ext uri="{FF2B5EF4-FFF2-40B4-BE49-F238E27FC236}">
                <a16:creationId xmlns:a16="http://schemas.microsoft.com/office/drawing/2014/main" id="{4DF292A2-A2F2-40CE-8DFE-DC025A700887}"/>
              </a:ext>
            </a:extLst>
          </p:cNvPr>
          <p:cNvSpPr/>
          <p:nvPr/>
        </p:nvSpPr>
        <p:spPr>
          <a:xfrm rot="5400000">
            <a:off x="2802267" y="4976619"/>
            <a:ext cx="817829" cy="5610983"/>
          </a:xfrm>
          <a:prstGeom prst="rightBrace">
            <a:avLst>
              <a:gd name="adj1" fmla="val 25557"/>
              <a:gd name="adj2" fmla="val 858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4917A7-4ABA-4967-86A4-FE6FC0C1B4DA}"/>
              </a:ext>
            </a:extLst>
          </p:cNvPr>
          <p:cNvSpPr/>
          <p:nvPr/>
        </p:nvSpPr>
        <p:spPr>
          <a:xfrm>
            <a:off x="4207194" y="5826438"/>
            <a:ext cx="1000400" cy="207294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5DFC424-6F04-4511-A355-7D8F1042CC5B}"/>
              </a:ext>
            </a:extLst>
          </p:cNvPr>
          <p:cNvSpPr/>
          <p:nvPr/>
        </p:nvSpPr>
        <p:spPr>
          <a:xfrm>
            <a:off x="1779184" y="5821784"/>
            <a:ext cx="1000400" cy="207294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D230A08-91A5-4EBE-BA67-793902C9305E}"/>
              </a:ext>
            </a:extLst>
          </p:cNvPr>
          <p:cNvSpPr/>
          <p:nvPr/>
        </p:nvSpPr>
        <p:spPr>
          <a:xfrm>
            <a:off x="588440" y="5805093"/>
            <a:ext cx="1000400" cy="207294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5EC1974-BE17-4193-AEE4-97350A6C1BFC}"/>
              </a:ext>
            </a:extLst>
          </p:cNvPr>
          <p:cNvSpPr/>
          <p:nvPr/>
        </p:nvSpPr>
        <p:spPr>
          <a:xfrm>
            <a:off x="2982275" y="5833508"/>
            <a:ext cx="1000400" cy="207294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78FFF57-FF44-49ED-9D37-8F6F1BE56CE0}"/>
              </a:ext>
            </a:extLst>
          </p:cNvPr>
          <p:cNvSpPr/>
          <p:nvPr/>
        </p:nvSpPr>
        <p:spPr>
          <a:xfrm>
            <a:off x="4207194" y="7468456"/>
            <a:ext cx="1000400" cy="207294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1F0E593-86E7-4383-979A-F8B77B991F83}"/>
              </a:ext>
            </a:extLst>
          </p:cNvPr>
          <p:cNvSpPr/>
          <p:nvPr/>
        </p:nvSpPr>
        <p:spPr>
          <a:xfrm>
            <a:off x="2937338" y="7446002"/>
            <a:ext cx="1000400" cy="207294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0F99BA4-A723-46A0-AF91-F9F3CD9B6B46}"/>
              </a:ext>
            </a:extLst>
          </p:cNvPr>
          <p:cNvSpPr/>
          <p:nvPr/>
        </p:nvSpPr>
        <p:spPr>
          <a:xfrm>
            <a:off x="1709806" y="7456732"/>
            <a:ext cx="1000400" cy="207294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D9B3278-C7EF-4FDD-8F7A-312B15251CCC}"/>
              </a:ext>
            </a:extLst>
          </p:cNvPr>
          <p:cNvSpPr/>
          <p:nvPr/>
        </p:nvSpPr>
        <p:spPr>
          <a:xfrm>
            <a:off x="550731" y="7477996"/>
            <a:ext cx="1000400" cy="207294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ローチャート: 代替処理 28">
            <a:extLst>
              <a:ext uri="{FF2B5EF4-FFF2-40B4-BE49-F238E27FC236}">
                <a16:creationId xmlns:a16="http://schemas.microsoft.com/office/drawing/2014/main" id="{A2BB9629-2C4D-4562-B35D-D90E38501929}"/>
              </a:ext>
            </a:extLst>
          </p:cNvPr>
          <p:cNvSpPr/>
          <p:nvPr/>
        </p:nvSpPr>
        <p:spPr>
          <a:xfrm>
            <a:off x="4665961" y="1697061"/>
            <a:ext cx="2904725" cy="1165042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Let’s </a:t>
            </a:r>
            <a:r>
              <a:rPr kumimoji="1" lang="ja-JP" altLang="en-US" sz="1400" b="1" dirty="0">
                <a:latin typeface="HandwritingWeCan Light" panose="020F0300000000000000" pitchFamily="34" charset="0"/>
              </a:rPr>
              <a:t>～</a:t>
            </a:r>
            <a:r>
              <a:rPr kumimoji="1" lang="en-US" altLang="ja-JP" sz="1400" b="1" dirty="0">
                <a:latin typeface="HandwritingWeCan Light" panose="020F0300000000000000" pitchFamily="34" charset="0"/>
              </a:rPr>
              <a:t>.</a:t>
            </a:r>
          </a:p>
          <a:p>
            <a:r>
              <a:rPr kumimoji="1" lang="ja-JP" altLang="en-US" sz="1400" b="1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～しましょう。</a:t>
            </a:r>
            <a:endParaRPr kumimoji="1" lang="en-US" altLang="ja-JP" sz="1400" b="1" dirty="0">
              <a:latin typeface="UD Digi Kyokasho N-B" panose="02020700000000000000" pitchFamily="17" charset="-128"/>
              <a:ea typeface="UD Digi Kyokasho N-B" panose="02020700000000000000" pitchFamily="17" charset="-128"/>
            </a:endParaRPr>
          </a:p>
          <a:p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What do you think?</a:t>
            </a:r>
          </a:p>
          <a:p>
            <a:r>
              <a:rPr kumimoji="1" lang="ja-JP" altLang="en-US" sz="1400" b="1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どう思いますか？</a:t>
            </a:r>
            <a:endParaRPr kumimoji="1" lang="en-US" altLang="ja-JP" sz="1400" b="1" dirty="0">
              <a:latin typeface="UD Digi Kyokasho N-B" panose="02020700000000000000" pitchFamily="17" charset="-128"/>
              <a:ea typeface="UD Digi Kyokasho N-B" panose="02020700000000000000" pitchFamily="17" charset="-128"/>
            </a:endParaRPr>
          </a:p>
          <a:p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endParaRPr kumimoji="1" lang="en-US" altLang="ja-JP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9E1FF25-6A59-4370-85ED-E72BA2CB4C8E}"/>
              </a:ext>
            </a:extLst>
          </p:cNvPr>
          <p:cNvSpPr txBox="1"/>
          <p:nvPr/>
        </p:nvSpPr>
        <p:spPr>
          <a:xfrm>
            <a:off x="452092" y="2925770"/>
            <a:ext cx="5992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andwritingWeCan Light" panose="020F0300000000000000" pitchFamily="34" charset="0"/>
              </a:rPr>
              <a:t>All students will get a card with an activity. Make pairs and talk. </a:t>
            </a:r>
          </a:p>
          <a:p>
            <a:r>
              <a:rPr kumimoji="1" lang="en-US" altLang="ja-JP" sz="1200" dirty="0">
                <a:latin typeface="HandwritingWeCan Light" panose="020F0300000000000000" pitchFamily="34" charset="0"/>
              </a:rPr>
              <a:t>Please </a:t>
            </a:r>
            <a:r>
              <a:rPr kumimoji="1" lang="en-US" altLang="ja-JP" sz="1200" u="sng" dirty="0">
                <a:latin typeface="HandwritingWeCan Light" panose="020F0300000000000000" pitchFamily="34" charset="0"/>
              </a:rPr>
              <a:t>take a memo </a:t>
            </a:r>
            <a:r>
              <a:rPr kumimoji="1" lang="en-US" altLang="ja-JP" sz="1200" dirty="0">
                <a:latin typeface="HandwritingWeCan Light" panose="020F0300000000000000" pitchFamily="34" charset="0"/>
              </a:rPr>
              <a:t>on the back of this paper and then switch A and B. </a:t>
            </a:r>
            <a:endParaRPr kumimoji="1" lang="ja-JP" altLang="en-US" sz="1200" dirty="0">
              <a:latin typeface="HandwritingWeCan Light" panose="020F0300000000000000" pitchFamily="34" charset="0"/>
            </a:endParaRPr>
          </a:p>
        </p:txBody>
      </p:sp>
      <p:sp>
        <p:nvSpPr>
          <p:cNvPr id="8" name="右中かっこ 7">
            <a:extLst>
              <a:ext uri="{FF2B5EF4-FFF2-40B4-BE49-F238E27FC236}">
                <a16:creationId xmlns:a16="http://schemas.microsoft.com/office/drawing/2014/main" id="{FB5BD35F-E67C-4B51-894C-29EBD2F562BA}"/>
              </a:ext>
            </a:extLst>
          </p:cNvPr>
          <p:cNvSpPr/>
          <p:nvPr/>
        </p:nvSpPr>
        <p:spPr>
          <a:xfrm>
            <a:off x="6001271" y="4428216"/>
            <a:ext cx="423166" cy="33474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D7E14E6-275C-4894-A5E9-EF3DECFFEDC9}"/>
              </a:ext>
            </a:extLst>
          </p:cNvPr>
          <p:cNvSpPr txBox="1"/>
          <p:nvPr/>
        </p:nvSpPr>
        <p:spPr>
          <a:xfrm>
            <a:off x="6279421" y="5466756"/>
            <a:ext cx="133420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英語の単語の下のボックスに日本語の意味を書いてください。</a:t>
            </a:r>
          </a:p>
        </p:txBody>
      </p:sp>
      <p:pic>
        <p:nvPicPr>
          <p:cNvPr id="14" name="Picture 2" descr="OK」と「NG」のマーク | かわいいフリー素材集 いらすとや">
            <a:extLst>
              <a:ext uri="{FF2B5EF4-FFF2-40B4-BE49-F238E27FC236}">
                <a16:creationId xmlns:a16="http://schemas.microsoft.com/office/drawing/2014/main" id="{ED6C13FC-C34A-4AD8-B0A8-C127DCE43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78" y="8698129"/>
            <a:ext cx="420558" cy="42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バツのマークのイラスト「×」 | かわいいフリー素材集 いらすとや">
            <a:extLst>
              <a:ext uri="{FF2B5EF4-FFF2-40B4-BE49-F238E27FC236}">
                <a16:creationId xmlns:a16="http://schemas.microsoft.com/office/drawing/2014/main" id="{3B4C96FE-8AE9-465B-9C32-3C24D37CF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181" y="8716702"/>
            <a:ext cx="410836" cy="41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97052151-51BA-4C06-998A-29C235915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065" y="8692543"/>
            <a:ext cx="436140" cy="43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44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8D2E4FA-4B68-479F-94FD-C3EE4DF7E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558206"/>
              </p:ext>
            </p:extLst>
          </p:nvPr>
        </p:nvGraphicFramePr>
        <p:xfrm>
          <a:off x="592771" y="817123"/>
          <a:ext cx="6734496" cy="7029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832">
                  <a:extLst>
                    <a:ext uri="{9D8B030D-6E8A-4147-A177-3AD203B41FA5}">
                      <a16:colId xmlns:a16="http://schemas.microsoft.com/office/drawing/2014/main" val="2501387365"/>
                    </a:ext>
                  </a:extLst>
                </a:gridCol>
                <a:gridCol w="2244832">
                  <a:extLst>
                    <a:ext uri="{9D8B030D-6E8A-4147-A177-3AD203B41FA5}">
                      <a16:colId xmlns:a16="http://schemas.microsoft.com/office/drawing/2014/main" val="3115155137"/>
                    </a:ext>
                  </a:extLst>
                </a:gridCol>
                <a:gridCol w="2244832">
                  <a:extLst>
                    <a:ext uri="{9D8B030D-6E8A-4147-A177-3AD203B41FA5}">
                      <a16:colId xmlns:a16="http://schemas.microsoft.com/office/drawing/2014/main" val="3118612458"/>
                    </a:ext>
                  </a:extLst>
                </a:gridCol>
              </a:tblGrid>
              <a:tr h="760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</a:rPr>
                        <a:t>partner’s name</a:t>
                      </a:r>
                    </a:p>
                    <a:p>
                      <a:pPr algn="ctr"/>
                      <a:endParaRPr kumimoji="1" lang="ja-JP" altLang="en-US" sz="1800" b="1" dirty="0">
                        <a:solidFill>
                          <a:schemeClr val="tx1"/>
                        </a:solidFill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</a:rPr>
                        <a:t>activity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</a:rPr>
                        <a:t>What you think?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275761"/>
                  </a:ext>
                </a:extLst>
              </a:tr>
              <a:tr h="783636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HandwritingWeCan Light" panose="020F0300000000000000" pitchFamily="34" charset="0"/>
                        </a:rPr>
                        <a:t>Bob</a:t>
                      </a:r>
                      <a:endParaRPr kumimoji="1" lang="ja-JP" altLang="en-US" sz="20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HandwritingWeCan Light" panose="020F0300000000000000" pitchFamily="34" charset="0"/>
                        </a:rPr>
                        <a:t>do kendama</a:t>
                      </a:r>
                      <a:endParaRPr kumimoji="1" lang="ja-JP" altLang="en-US" sz="20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HandwritingWeCan Light" panose="020F0300000000000000" pitchFamily="34" charset="0"/>
                        </a:rPr>
                        <a:t>difficult</a:t>
                      </a:r>
                      <a:endParaRPr kumimoji="1" lang="ja-JP" altLang="en-US" sz="20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814752"/>
                  </a:ext>
                </a:extLst>
              </a:tr>
              <a:tr h="78363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482620"/>
                  </a:ext>
                </a:extLst>
              </a:tr>
              <a:tr h="78363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939192"/>
                  </a:ext>
                </a:extLst>
              </a:tr>
              <a:tr h="78363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796946"/>
                  </a:ext>
                </a:extLst>
              </a:tr>
              <a:tr h="78363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07285"/>
                  </a:ext>
                </a:extLst>
              </a:tr>
              <a:tr h="78363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594153"/>
                  </a:ext>
                </a:extLst>
              </a:tr>
              <a:tr h="78363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541728"/>
                  </a:ext>
                </a:extLst>
              </a:tr>
              <a:tr h="78363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080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211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208</Words>
  <Application>Microsoft Office PowerPoint</Application>
  <PresentationFormat>ユーザー設定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UD Digi Kyokasho N-B</vt:lpstr>
      <vt:lpstr>游ゴシック</vt:lpstr>
      <vt:lpstr>Arial</vt:lpstr>
      <vt:lpstr>Calibri</vt:lpstr>
      <vt:lpstr>Calibri Light</vt:lpstr>
      <vt:lpstr>HandwritingWeCan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3</cp:revision>
  <cp:lastPrinted>2023-05-18T00:43:56Z</cp:lastPrinted>
  <dcterms:created xsi:type="dcterms:W3CDTF">2023-05-17T04:31:56Z</dcterms:created>
  <dcterms:modified xsi:type="dcterms:W3CDTF">2023-05-18T01:02:51Z</dcterms:modified>
</cp:coreProperties>
</file>