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b123f76e3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b123f76e3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b123f76e3d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b123f76e3d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b123f76e3d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b123f76e3d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b123f76e3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b123f76e3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b123f76e3d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b123f76e3d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b123f76e3d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b123f76e3d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b123f76e3d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b123f76e3d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b123f76e3d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b123f76e3d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b123f76e3d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b123f76e3d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b123f76e3d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b123f76e3d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b123f76e3d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b123f76e3d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55" name="Google Shape;55;p13"/>
          <p:cNvSpPr txBox="1"/>
          <p:nvPr>
            <p:ph idx="1" type="body"/>
          </p:nvPr>
        </p:nvSpPr>
        <p:spPr>
          <a:xfrm>
            <a:off x="311700" y="7765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Clr>
                <a:schemeClr val="dk1"/>
              </a:buClr>
              <a:buSzPts val="1100"/>
              <a:buFont typeface="Arial"/>
              <a:buNone/>
            </a:pPr>
            <a:r>
              <a:rPr lang="en" sz="2100">
                <a:solidFill>
                  <a:schemeClr val="dk1"/>
                </a:solidFill>
                <a:highlight>
                  <a:srgbClr val="FBFBFB"/>
                </a:highlight>
              </a:rPr>
              <a:t>1. Get into groups of </a:t>
            </a:r>
            <a:r>
              <a:rPr b="1" lang="en" sz="2100">
                <a:solidFill>
                  <a:schemeClr val="dk1"/>
                </a:solidFill>
                <a:highlight>
                  <a:srgbClr val="FBFBFB"/>
                </a:highlight>
              </a:rPr>
              <a:t>four</a:t>
            </a:r>
            <a:r>
              <a:rPr lang="en" sz="2100">
                <a:solidFill>
                  <a:schemeClr val="dk1"/>
                </a:solidFill>
                <a:highlight>
                  <a:srgbClr val="FBFBFB"/>
                </a:highlight>
              </a:rPr>
              <a:t> or </a:t>
            </a:r>
            <a:r>
              <a:rPr b="1" lang="en" sz="2100">
                <a:solidFill>
                  <a:schemeClr val="dk1"/>
                </a:solidFill>
                <a:highlight>
                  <a:srgbClr val="FBFBFB"/>
                </a:highlight>
              </a:rPr>
              <a:t>five</a:t>
            </a:r>
            <a:r>
              <a:rPr lang="en" sz="2100">
                <a:solidFill>
                  <a:schemeClr val="dk1"/>
                </a:solidFill>
                <a:highlight>
                  <a:srgbClr val="FBFBFB"/>
                </a:highlight>
              </a:rPr>
              <a:t>.</a:t>
            </a:r>
            <a:endParaRPr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56" name="Google Shape;56;p13"/>
          <p:cNvPicPr preferRelativeResize="0"/>
          <p:nvPr/>
        </p:nvPicPr>
        <p:blipFill>
          <a:blip r:embed="rId3">
            <a:alphaModFix/>
          </a:blip>
          <a:stretch>
            <a:fillRect/>
          </a:stretch>
        </p:blipFill>
        <p:spPr>
          <a:xfrm>
            <a:off x="3782425" y="1714500"/>
            <a:ext cx="3223450" cy="322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139" name="Google Shape;139;p22"/>
          <p:cNvSpPr txBox="1"/>
          <p:nvPr>
            <p:ph idx="1" type="body"/>
          </p:nvPr>
        </p:nvSpPr>
        <p:spPr>
          <a:xfrm>
            <a:off x="311700" y="5727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None/>
            </a:pPr>
            <a:r>
              <a:rPr lang="en" sz="2100">
                <a:solidFill>
                  <a:schemeClr val="dk1"/>
                </a:solidFill>
                <a:highlight>
                  <a:srgbClr val="FBFBFB"/>
                </a:highlight>
              </a:rPr>
              <a:t>6. If no one in your group knows the word, then pick up a different word from the pile.</a:t>
            </a:r>
            <a:endParaRPr b="1"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140" name="Google Shape;140;p22"/>
          <p:cNvPicPr preferRelativeResize="0"/>
          <p:nvPr/>
        </p:nvPicPr>
        <p:blipFill>
          <a:blip r:embed="rId3">
            <a:alphaModFix/>
          </a:blip>
          <a:stretch>
            <a:fillRect/>
          </a:stretch>
        </p:blipFill>
        <p:spPr>
          <a:xfrm>
            <a:off x="2960275" y="1920050"/>
            <a:ext cx="3223450" cy="3223450"/>
          </a:xfrm>
          <a:prstGeom prst="rect">
            <a:avLst/>
          </a:prstGeom>
          <a:noFill/>
          <a:ln>
            <a:noFill/>
          </a:ln>
        </p:spPr>
      </p:pic>
      <p:pic>
        <p:nvPicPr>
          <p:cNvPr descr="横から見た水槽のイラスト（空）" id="141" name="Google Shape;141;p22"/>
          <p:cNvPicPr preferRelativeResize="0"/>
          <p:nvPr/>
        </p:nvPicPr>
        <p:blipFill>
          <a:blip r:embed="rId4">
            <a:alphaModFix/>
          </a:blip>
          <a:stretch>
            <a:fillRect/>
          </a:stretch>
        </p:blipFill>
        <p:spPr>
          <a:xfrm>
            <a:off x="4331000" y="2019762"/>
            <a:ext cx="356700" cy="2782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idx="1" type="body"/>
          </p:nvPr>
        </p:nvSpPr>
        <p:spPr>
          <a:xfrm>
            <a:off x="61050" y="-62650"/>
            <a:ext cx="8699400" cy="43527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770"/>
              <a:buNone/>
            </a:pPr>
            <a:r>
              <a:rPr lang="en" sz="1670">
                <a:solidFill>
                  <a:schemeClr val="dk1"/>
                </a:solidFill>
                <a:highlight>
                  <a:srgbClr val="FBFBFB"/>
                </a:highlight>
              </a:rPr>
              <a:t>1. Get into groups of </a:t>
            </a:r>
            <a:r>
              <a:rPr b="1" lang="en" sz="1670">
                <a:solidFill>
                  <a:schemeClr val="dk1"/>
                </a:solidFill>
                <a:highlight>
                  <a:srgbClr val="FBFBFB"/>
                </a:highlight>
              </a:rPr>
              <a:t>four</a:t>
            </a:r>
            <a:r>
              <a:rPr lang="en" sz="1670">
                <a:solidFill>
                  <a:schemeClr val="dk1"/>
                </a:solidFill>
                <a:highlight>
                  <a:srgbClr val="FBFBFB"/>
                </a:highlight>
              </a:rPr>
              <a:t> or </a:t>
            </a:r>
            <a:r>
              <a:rPr b="1" lang="en" sz="1670">
                <a:solidFill>
                  <a:schemeClr val="dk1"/>
                </a:solidFill>
                <a:highlight>
                  <a:srgbClr val="FBFBFB"/>
                </a:highlight>
              </a:rPr>
              <a:t>five</a:t>
            </a:r>
            <a:r>
              <a:rPr lang="en" sz="1670">
                <a:solidFill>
                  <a:schemeClr val="dk1"/>
                </a:solidFill>
                <a:highlight>
                  <a:srgbClr val="FBFBFB"/>
                </a:highlight>
              </a:rPr>
              <a:t>.</a:t>
            </a:r>
            <a:endParaRPr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1. </a:t>
            </a:r>
            <a:r>
              <a:rPr b="1" lang="en" sz="1670">
                <a:solidFill>
                  <a:schemeClr val="dk1"/>
                </a:solidFill>
                <a:highlight>
                  <a:srgbClr val="FBFBFB"/>
                </a:highlight>
              </a:rPr>
              <a:t>4 人</a:t>
            </a:r>
            <a:r>
              <a:rPr lang="en" sz="1670">
                <a:solidFill>
                  <a:schemeClr val="dk1"/>
                </a:solidFill>
                <a:highlight>
                  <a:srgbClr val="FBFBFB"/>
                </a:highlight>
              </a:rPr>
              <a:t>または </a:t>
            </a:r>
            <a:r>
              <a:rPr b="1" lang="en" sz="1670">
                <a:solidFill>
                  <a:schemeClr val="dk1"/>
                </a:solidFill>
                <a:highlight>
                  <a:srgbClr val="FBFBFB"/>
                </a:highlight>
              </a:rPr>
              <a:t>5 人</a:t>
            </a:r>
            <a:r>
              <a:rPr lang="en" sz="1670">
                <a:solidFill>
                  <a:schemeClr val="dk1"/>
                </a:solidFill>
                <a:highlight>
                  <a:srgbClr val="FBFBFB"/>
                </a:highlight>
              </a:rPr>
              <a:t>のグループに分かれます。</a:t>
            </a:r>
            <a:endParaRPr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2. One person will pick up one card. </a:t>
            </a:r>
            <a:r>
              <a:rPr b="1" lang="en" sz="1670">
                <a:solidFill>
                  <a:schemeClr val="dk1"/>
                </a:solidFill>
                <a:highlight>
                  <a:srgbClr val="FBFBFB"/>
                </a:highlight>
              </a:rPr>
              <a:t>DO NOT look at it!</a:t>
            </a:r>
            <a:endParaRPr b="1"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2. 1人がカードを1枚受け取ります。 </a:t>
            </a:r>
            <a:r>
              <a:rPr b="1" lang="en" sz="1670">
                <a:solidFill>
                  <a:schemeClr val="dk1"/>
                </a:solidFill>
                <a:highlight>
                  <a:srgbClr val="FBFBFB"/>
                </a:highlight>
              </a:rPr>
              <a:t>見ないでください！</a:t>
            </a:r>
            <a:endParaRPr b="1"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3. Hold up your card to your forehead with your word facing your groupmates.</a:t>
            </a:r>
            <a:endParaRPr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3. カードを額にかざし、単語をグループメイトに向けます。</a:t>
            </a:r>
            <a:endParaRPr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4. Your groupmates will help guess their own word with hints or descriptions, but don't tell them the word! </a:t>
            </a:r>
            <a:r>
              <a:rPr b="1" lang="en" sz="1670">
                <a:solidFill>
                  <a:schemeClr val="dk1"/>
                </a:solidFill>
                <a:highlight>
                  <a:srgbClr val="FBFBFB"/>
                </a:highlight>
              </a:rPr>
              <a:t>PLEASE USE ENGLISH!</a:t>
            </a:r>
            <a:endParaRPr b="1"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4. グループの友達は、ヒントや説明を使って自分の単語を推測するのを手伝ってくれますが、単語を教えないでください。</a:t>
            </a:r>
            <a:r>
              <a:rPr b="1" lang="en" sz="1670">
                <a:solidFill>
                  <a:schemeClr val="dk1"/>
                </a:solidFill>
                <a:highlight>
                  <a:srgbClr val="FBFBFB"/>
                </a:highlight>
              </a:rPr>
              <a:t> 英語を使ってください!</a:t>
            </a:r>
            <a:endParaRPr b="1"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5. Once your groupmate gets it correct, go to the next person!</a:t>
            </a:r>
            <a:endParaRPr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5. グループメイトが正解したら、次の人に進みます。</a:t>
            </a:r>
            <a:endParaRPr sz="1670">
              <a:solidFill>
                <a:schemeClr val="dk1"/>
              </a:solidFill>
              <a:highlight>
                <a:srgbClr val="FBFBFB"/>
              </a:highlight>
            </a:endParaRPr>
          </a:p>
          <a:p>
            <a:pPr indent="0" lvl="0" marL="0" rtl="0" algn="l">
              <a:lnSpc>
                <a:spcPct val="95000"/>
              </a:lnSpc>
              <a:spcBef>
                <a:spcPts val="1200"/>
              </a:spcBef>
              <a:spcAft>
                <a:spcPts val="0"/>
              </a:spcAft>
              <a:buSzPts val="770"/>
              <a:buNone/>
            </a:pPr>
            <a:r>
              <a:rPr lang="en" sz="1670">
                <a:solidFill>
                  <a:schemeClr val="dk1"/>
                </a:solidFill>
                <a:highlight>
                  <a:srgbClr val="FBFBFB"/>
                </a:highlight>
              </a:rPr>
              <a:t>6. If no one in your group knows the word, then pick up a different word from the pile.</a:t>
            </a:r>
            <a:endParaRPr sz="1670">
              <a:solidFill>
                <a:schemeClr val="dk1"/>
              </a:solidFill>
              <a:highlight>
                <a:srgbClr val="FBFBFB"/>
              </a:highlight>
            </a:endParaRPr>
          </a:p>
          <a:p>
            <a:pPr indent="0" lvl="0" marL="0" rtl="0" algn="l">
              <a:lnSpc>
                <a:spcPct val="95000"/>
              </a:lnSpc>
              <a:spcBef>
                <a:spcPts val="1200"/>
              </a:spcBef>
              <a:spcAft>
                <a:spcPts val="1200"/>
              </a:spcAft>
              <a:buClr>
                <a:schemeClr val="dk1"/>
              </a:buClr>
              <a:buSzPts val="770"/>
              <a:buFont typeface="Arial"/>
              <a:buNone/>
            </a:pPr>
            <a:r>
              <a:rPr lang="en" sz="1670">
                <a:solidFill>
                  <a:schemeClr val="dk1"/>
                </a:solidFill>
                <a:highlight>
                  <a:srgbClr val="FBFBFB"/>
                </a:highlight>
              </a:rPr>
              <a:t>6. グループ内でその単語を知っている人がいない場合は、山から別の単語を選びます。</a:t>
            </a:r>
            <a:endParaRPr sz="1670">
              <a:solidFill>
                <a:schemeClr val="dk1"/>
              </a:solidFill>
              <a:highlight>
                <a:srgbClr val="FBFBFB"/>
              </a:highlight>
            </a:endParaRPr>
          </a:p>
        </p:txBody>
      </p:sp>
      <p:pic>
        <p:nvPicPr>
          <p:cNvPr descr="学生の会議のイラスト（学ランとセーラー服・笑顔・男女）" id="147" name="Google Shape;147;p23"/>
          <p:cNvPicPr preferRelativeResize="0"/>
          <p:nvPr/>
        </p:nvPicPr>
        <p:blipFill>
          <a:blip r:embed="rId3">
            <a:alphaModFix/>
          </a:blip>
          <a:stretch>
            <a:fillRect/>
          </a:stretch>
        </p:blipFill>
        <p:spPr>
          <a:xfrm>
            <a:off x="7381875" y="0"/>
            <a:ext cx="1762125" cy="1754600"/>
          </a:xfrm>
          <a:prstGeom prst="rect">
            <a:avLst/>
          </a:prstGeom>
          <a:noFill/>
          <a:ln>
            <a:noFill/>
          </a:ln>
        </p:spPr>
      </p:pic>
      <p:pic>
        <p:nvPicPr>
          <p:cNvPr descr="横から見た水槽のイラスト（空）" id="148" name="Google Shape;148;p23"/>
          <p:cNvPicPr preferRelativeResize="0"/>
          <p:nvPr/>
        </p:nvPicPr>
        <p:blipFill>
          <a:blip r:embed="rId4">
            <a:alphaModFix/>
          </a:blip>
          <a:stretch>
            <a:fillRect/>
          </a:stretch>
        </p:blipFill>
        <p:spPr>
          <a:xfrm>
            <a:off x="8131193" y="54276"/>
            <a:ext cx="194994" cy="15144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62" name="Google Shape;62;p14"/>
          <p:cNvSpPr txBox="1"/>
          <p:nvPr>
            <p:ph idx="1" type="body"/>
          </p:nvPr>
        </p:nvSpPr>
        <p:spPr>
          <a:xfrm>
            <a:off x="311700" y="93942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None/>
            </a:pPr>
            <a:r>
              <a:rPr lang="en" sz="2100">
                <a:solidFill>
                  <a:schemeClr val="dk1"/>
                </a:solidFill>
                <a:highlight>
                  <a:srgbClr val="FBFBFB"/>
                </a:highlight>
              </a:rPr>
              <a:t>2. One person will pick up one card. </a:t>
            </a:r>
            <a:r>
              <a:rPr b="1" lang="en" sz="2100">
                <a:solidFill>
                  <a:schemeClr val="dk1"/>
                </a:solidFill>
                <a:highlight>
                  <a:srgbClr val="FBFBFB"/>
                </a:highlight>
              </a:rPr>
              <a:t>DO NOT look at it!</a:t>
            </a:r>
            <a:endParaRPr b="1"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63" name="Google Shape;63;p14"/>
          <p:cNvPicPr preferRelativeResize="0"/>
          <p:nvPr/>
        </p:nvPicPr>
        <p:blipFill>
          <a:blip r:embed="rId3">
            <a:alphaModFix/>
          </a:blip>
          <a:stretch>
            <a:fillRect/>
          </a:stretch>
        </p:blipFill>
        <p:spPr>
          <a:xfrm>
            <a:off x="3218450" y="1920050"/>
            <a:ext cx="3223450" cy="3223450"/>
          </a:xfrm>
          <a:prstGeom prst="rect">
            <a:avLst/>
          </a:prstGeom>
          <a:noFill/>
          <a:ln>
            <a:noFill/>
          </a:ln>
        </p:spPr>
      </p:pic>
      <p:pic>
        <p:nvPicPr>
          <p:cNvPr descr="横から見た水槽のイラスト（空）" id="64" name="Google Shape;64;p14"/>
          <p:cNvPicPr preferRelativeResize="0"/>
          <p:nvPr/>
        </p:nvPicPr>
        <p:blipFill>
          <a:blip r:embed="rId4">
            <a:alphaModFix/>
          </a:blip>
          <a:stretch>
            <a:fillRect/>
          </a:stretch>
        </p:blipFill>
        <p:spPr>
          <a:xfrm>
            <a:off x="4033075" y="2508512"/>
            <a:ext cx="356700" cy="278225"/>
          </a:xfrm>
          <a:prstGeom prst="rect">
            <a:avLst/>
          </a:prstGeom>
          <a:noFill/>
          <a:ln>
            <a:noFill/>
          </a:ln>
        </p:spPr>
      </p:pic>
      <p:cxnSp>
        <p:nvCxnSpPr>
          <p:cNvPr id="65" name="Google Shape;65;p14"/>
          <p:cNvCxnSpPr/>
          <p:nvPr/>
        </p:nvCxnSpPr>
        <p:spPr>
          <a:xfrm>
            <a:off x="3333750" y="1942600"/>
            <a:ext cx="576600" cy="451200"/>
          </a:xfrm>
          <a:prstGeom prst="straightConnector1">
            <a:avLst/>
          </a:prstGeom>
          <a:noFill/>
          <a:ln cap="flat" cmpd="sng" w="38100">
            <a:solidFill>
              <a:srgbClr val="FF0000"/>
            </a:solidFill>
            <a:prstDash val="solid"/>
            <a:round/>
            <a:headEnd len="med" w="med" type="none"/>
            <a:tailEnd len="med" w="med" type="triangl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71" name="Google Shape;71;p15"/>
          <p:cNvSpPr txBox="1"/>
          <p:nvPr>
            <p:ph idx="1" type="body"/>
          </p:nvPr>
        </p:nvSpPr>
        <p:spPr>
          <a:xfrm>
            <a:off x="311700" y="9143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None/>
            </a:pPr>
            <a:r>
              <a:rPr lang="en" sz="2100">
                <a:solidFill>
                  <a:schemeClr val="dk1"/>
                </a:solidFill>
                <a:highlight>
                  <a:srgbClr val="FBFBFB"/>
                </a:highlight>
              </a:rPr>
              <a:t>3. Hold up your card to your forehead with your word facing your groupmates.</a:t>
            </a:r>
            <a:endParaRPr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72" name="Google Shape;72;p15"/>
          <p:cNvPicPr preferRelativeResize="0"/>
          <p:nvPr/>
        </p:nvPicPr>
        <p:blipFill>
          <a:blip r:embed="rId3">
            <a:alphaModFix/>
          </a:blip>
          <a:stretch>
            <a:fillRect/>
          </a:stretch>
        </p:blipFill>
        <p:spPr>
          <a:xfrm>
            <a:off x="3218450" y="1920050"/>
            <a:ext cx="3223450" cy="3223450"/>
          </a:xfrm>
          <a:prstGeom prst="rect">
            <a:avLst/>
          </a:prstGeom>
          <a:noFill/>
          <a:ln>
            <a:noFill/>
          </a:ln>
        </p:spPr>
      </p:pic>
      <p:pic>
        <p:nvPicPr>
          <p:cNvPr descr="横から見た水槽のイラスト（空）" id="73" name="Google Shape;73;p15"/>
          <p:cNvPicPr preferRelativeResize="0"/>
          <p:nvPr/>
        </p:nvPicPr>
        <p:blipFill>
          <a:blip r:embed="rId4">
            <a:alphaModFix/>
          </a:blip>
          <a:stretch>
            <a:fillRect/>
          </a:stretch>
        </p:blipFill>
        <p:spPr>
          <a:xfrm>
            <a:off x="4572000" y="1994687"/>
            <a:ext cx="356700" cy="278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79" name="Google Shape;79;p16"/>
          <p:cNvSpPr txBox="1"/>
          <p:nvPr>
            <p:ph idx="1" type="body"/>
          </p:nvPr>
        </p:nvSpPr>
        <p:spPr>
          <a:xfrm>
            <a:off x="311700" y="5727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None/>
            </a:pPr>
            <a:r>
              <a:rPr lang="en" sz="2100">
                <a:solidFill>
                  <a:schemeClr val="dk1"/>
                </a:solidFill>
                <a:highlight>
                  <a:srgbClr val="FBFBFB"/>
                </a:highlight>
              </a:rPr>
              <a:t>4. Your groupmates will help guess their own word with hints or descriptions, but don't tell them the word! </a:t>
            </a:r>
            <a:r>
              <a:rPr b="1" lang="en" sz="2100">
                <a:solidFill>
                  <a:schemeClr val="dk1"/>
                </a:solidFill>
                <a:highlight>
                  <a:srgbClr val="FBFBFB"/>
                </a:highlight>
              </a:rPr>
              <a:t>PLEASE USE ENGLISH!</a:t>
            </a:r>
            <a:endParaRPr b="1"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80" name="Google Shape;80;p16"/>
          <p:cNvPicPr preferRelativeResize="0"/>
          <p:nvPr/>
        </p:nvPicPr>
        <p:blipFill>
          <a:blip r:embed="rId3">
            <a:alphaModFix/>
          </a:blip>
          <a:stretch>
            <a:fillRect/>
          </a:stretch>
        </p:blipFill>
        <p:spPr>
          <a:xfrm>
            <a:off x="2960275" y="1920050"/>
            <a:ext cx="3223450" cy="3223450"/>
          </a:xfrm>
          <a:prstGeom prst="rect">
            <a:avLst/>
          </a:prstGeom>
          <a:noFill/>
          <a:ln>
            <a:noFill/>
          </a:ln>
        </p:spPr>
      </p:pic>
      <p:pic>
        <p:nvPicPr>
          <p:cNvPr descr="横から見た水槽のイラスト（空）" id="81" name="Google Shape;81;p16"/>
          <p:cNvPicPr preferRelativeResize="0"/>
          <p:nvPr/>
        </p:nvPicPr>
        <p:blipFill>
          <a:blip r:embed="rId4">
            <a:alphaModFix/>
          </a:blip>
          <a:stretch>
            <a:fillRect/>
          </a:stretch>
        </p:blipFill>
        <p:spPr>
          <a:xfrm>
            <a:off x="4331000" y="2019762"/>
            <a:ext cx="356700" cy="278225"/>
          </a:xfrm>
          <a:prstGeom prst="rect">
            <a:avLst/>
          </a:prstGeom>
          <a:noFill/>
          <a:ln>
            <a:noFill/>
          </a:ln>
        </p:spPr>
      </p:pic>
      <p:pic>
        <p:nvPicPr>
          <p:cNvPr descr="白黒のふきだしのイラスト「ノーマル」" id="82" name="Google Shape;82;p16"/>
          <p:cNvPicPr preferRelativeResize="0"/>
          <p:nvPr/>
        </p:nvPicPr>
        <p:blipFill>
          <a:blip r:embed="rId5">
            <a:alphaModFix/>
          </a:blip>
          <a:stretch>
            <a:fillRect/>
          </a:stretch>
        </p:blipFill>
        <p:spPr>
          <a:xfrm>
            <a:off x="5855969" y="2860000"/>
            <a:ext cx="1959531" cy="1567625"/>
          </a:xfrm>
          <a:prstGeom prst="rect">
            <a:avLst/>
          </a:prstGeom>
          <a:noFill/>
          <a:ln>
            <a:noFill/>
          </a:ln>
        </p:spPr>
      </p:pic>
      <p:sp>
        <p:nvSpPr>
          <p:cNvPr id="83" name="Google Shape;83;p16"/>
          <p:cNvSpPr txBox="1"/>
          <p:nvPr/>
        </p:nvSpPr>
        <p:spPr>
          <a:xfrm>
            <a:off x="6183725" y="3300925"/>
            <a:ext cx="1228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rPr>
              <a:t>It is a pet!</a:t>
            </a:r>
            <a:endParaRPr sz="1800">
              <a:solidFill>
                <a:schemeClr val="dk1"/>
              </a:solidFill>
            </a:endParaRPr>
          </a:p>
        </p:txBody>
      </p:sp>
      <p:pic>
        <p:nvPicPr>
          <p:cNvPr descr="白黒のふきだしのイラスト「ノーマル」" id="84" name="Google Shape;84;p16"/>
          <p:cNvPicPr preferRelativeResize="0"/>
          <p:nvPr/>
        </p:nvPicPr>
        <p:blipFill>
          <a:blip r:embed="rId5">
            <a:alphaModFix/>
          </a:blip>
          <a:stretch>
            <a:fillRect/>
          </a:stretch>
        </p:blipFill>
        <p:spPr>
          <a:xfrm flipH="1">
            <a:off x="1099850" y="2860000"/>
            <a:ext cx="1959531" cy="1567625"/>
          </a:xfrm>
          <a:prstGeom prst="rect">
            <a:avLst/>
          </a:prstGeom>
          <a:noFill/>
          <a:ln>
            <a:noFill/>
          </a:ln>
        </p:spPr>
      </p:pic>
      <p:sp>
        <p:nvSpPr>
          <p:cNvPr id="85" name="Google Shape;85;p16"/>
          <p:cNvSpPr txBox="1"/>
          <p:nvPr/>
        </p:nvSpPr>
        <p:spPr>
          <a:xfrm>
            <a:off x="1576075" y="3162325"/>
            <a:ext cx="13842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1"/>
                </a:solidFill>
              </a:rPr>
              <a:t>It goes </a:t>
            </a:r>
            <a:r>
              <a:rPr i="1" lang="en" sz="1800">
                <a:solidFill>
                  <a:schemeClr val="dk1"/>
                </a:solidFill>
              </a:rPr>
              <a:t>meow</a:t>
            </a:r>
            <a:r>
              <a:rPr lang="en" sz="1800">
                <a:solidFill>
                  <a:schemeClr val="dk1"/>
                </a:solidFill>
              </a:rPr>
              <a:t>!</a:t>
            </a:r>
            <a:endParaRPr sz="18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91" name="Google Shape;91;p17"/>
          <p:cNvSpPr txBox="1"/>
          <p:nvPr>
            <p:ph idx="1" type="body"/>
          </p:nvPr>
        </p:nvSpPr>
        <p:spPr>
          <a:xfrm>
            <a:off x="311700" y="5727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None/>
            </a:pPr>
            <a:r>
              <a:rPr lang="en" sz="2100">
                <a:solidFill>
                  <a:schemeClr val="dk1"/>
                </a:solidFill>
                <a:highlight>
                  <a:srgbClr val="FBFBFB"/>
                </a:highlight>
              </a:rPr>
              <a:t>5. Once your groupmate gets it correct, go to the next person!</a:t>
            </a:r>
            <a:endParaRPr b="1"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92" name="Google Shape;92;p17"/>
          <p:cNvPicPr preferRelativeResize="0"/>
          <p:nvPr/>
        </p:nvPicPr>
        <p:blipFill>
          <a:blip r:embed="rId3">
            <a:alphaModFix/>
          </a:blip>
          <a:stretch>
            <a:fillRect/>
          </a:stretch>
        </p:blipFill>
        <p:spPr>
          <a:xfrm>
            <a:off x="2960275" y="1920050"/>
            <a:ext cx="3223450" cy="3223450"/>
          </a:xfrm>
          <a:prstGeom prst="rect">
            <a:avLst/>
          </a:prstGeom>
          <a:noFill/>
          <a:ln>
            <a:noFill/>
          </a:ln>
        </p:spPr>
      </p:pic>
      <p:pic>
        <p:nvPicPr>
          <p:cNvPr descr="横から見た水槽のイラスト（空）" id="93" name="Google Shape;93;p17"/>
          <p:cNvPicPr preferRelativeResize="0"/>
          <p:nvPr/>
        </p:nvPicPr>
        <p:blipFill>
          <a:blip r:embed="rId4">
            <a:alphaModFix/>
          </a:blip>
          <a:stretch>
            <a:fillRect/>
          </a:stretch>
        </p:blipFill>
        <p:spPr>
          <a:xfrm>
            <a:off x="5133100" y="2633862"/>
            <a:ext cx="356700" cy="278225"/>
          </a:xfrm>
          <a:prstGeom prst="rect">
            <a:avLst/>
          </a:prstGeom>
          <a:noFill/>
          <a:ln>
            <a:noFill/>
          </a:ln>
        </p:spPr>
      </p:pic>
      <p:sp>
        <p:nvSpPr>
          <p:cNvPr id="94" name="Google Shape;94;p17"/>
          <p:cNvSpPr txBox="1"/>
          <p:nvPr/>
        </p:nvSpPr>
        <p:spPr>
          <a:xfrm>
            <a:off x="6183725" y="3300925"/>
            <a:ext cx="1228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endParaRPr>
          </a:p>
        </p:txBody>
      </p:sp>
      <p:sp>
        <p:nvSpPr>
          <p:cNvPr id="95" name="Google Shape;95;p17"/>
          <p:cNvSpPr txBox="1"/>
          <p:nvPr/>
        </p:nvSpPr>
        <p:spPr>
          <a:xfrm>
            <a:off x="1576075" y="3162325"/>
            <a:ext cx="1384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101" name="Google Shape;101;p18"/>
          <p:cNvSpPr txBox="1"/>
          <p:nvPr>
            <p:ph idx="1" type="body"/>
          </p:nvPr>
        </p:nvSpPr>
        <p:spPr>
          <a:xfrm>
            <a:off x="311700" y="5727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None/>
            </a:pPr>
            <a:r>
              <a:rPr lang="en" sz="2100">
                <a:solidFill>
                  <a:schemeClr val="dk1"/>
                </a:solidFill>
                <a:highlight>
                  <a:srgbClr val="FBFBFB"/>
                </a:highlight>
              </a:rPr>
              <a:t>5. Once your groupmate gets it correct, go to the next person!</a:t>
            </a:r>
            <a:endParaRPr b="1"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102" name="Google Shape;102;p18"/>
          <p:cNvPicPr preferRelativeResize="0"/>
          <p:nvPr/>
        </p:nvPicPr>
        <p:blipFill>
          <a:blip r:embed="rId3">
            <a:alphaModFix/>
          </a:blip>
          <a:stretch>
            <a:fillRect/>
          </a:stretch>
        </p:blipFill>
        <p:spPr>
          <a:xfrm>
            <a:off x="2960275" y="1920050"/>
            <a:ext cx="3223450" cy="3223450"/>
          </a:xfrm>
          <a:prstGeom prst="rect">
            <a:avLst/>
          </a:prstGeom>
          <a:noFill/>
          <a:ln>
            <a:noFill/>
          </a:ln>
        </p:spPr>
      </p:pic>
      <p:pic>
        <p:nvPicPr>
          <p:cNvPr descr="横から見た水槽のイラスト（空）" id="103" name="Google Shape;103;p18"/>
          <p:cNvPicPr preferRelativeResize="0"/>
          <p:nvPr/>
        </p:nvPicPr>
        <p:blipFill>
          <a:blip r:embed="rId4">
            <a:alphaModFix/>
          </a:blip>
          <a:stretch>
            <a:fillRect/>
          </a:stretch>
        </p:blipFill>
        <p:spPr>
          <a:xfrm>
            <a:off x="5170700" y="3762637"/>
            <a:ext cx="356700" cy="278225"/>
          </a:xfrm>
          <a:prstGeom prst="rect">
            <a:avLst/>
          </a:prstGeom>
          <a:noFill/>
          <a:ln>
            <a:noFill/>
          </a:ln>
        </p:spPr>
      </p:pic>
      <p:sp>
        <p:nvSpPr>
          <p:cNvPr id="104" name="Google Shape;104;p18"/>
          <p:cNvSpPr txBox="1"/>
          <p:nvPr/>
        </p:nvSpPr>
        <p:spPr>
          <a:xfrm>
            <a:off x="6183725" y="3300925"/>
            <a:ext cx="1228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endParaRPr>
          </a:p>
        </p:txBody>
      </p:sp>
      <p:sp>
        <p:nvSpPr>
          <p:cNvPr id="105" name="Google Shape;105;p18"/>
          <p:cNvSpPr txBox="1"/>
          <p:nvPr/>
        </p:nvSpPr>
        <p:spPr>
          <a:xfrm>
            <a:off x="1576075" y="3162325"/>
            <a:ext cx="1384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111" name="Google Shape;111;p19"/>
          <p:cNvSpPr txBox="1"/>
          <p:nvPr>
            <p:ph idx="1" type="body"/>
          </p:nvPr>
        </p:nvSpPr>
        <p:spPr>
          <a:xfrm>
            <a:off x="311700" y="5727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None/>
            </a:pPr>
            <a:r>
              <a:rPr lang="en" sz="2100">
                <a:solidFill>
                  <a:schemeClr val="dk1"/>
                </a:solidFill>
                <a:highlight>
                  <a:srgbClr val="FBFBFB"/>
                </a:highlight>
              </a:rPr>
              <a:t>5. Once your groupmate gets it correct, go to the next person!</a:t>
            </a:r>
            <a:endParaRPr b="1"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112" name="Google Shape;112;p19"/>
          <p:cNvPicPr preferRelativeResize="0"/>
          <p:nvPr/>
        </p:nvPicPr>
        <p:blipFill>
          <a:blip r:embed="rId3">
            <a:alphaModFix/>
          </a:blip>
          <a:stretch>
            <a:fillRect/>
          </a:stretch>
        </p:blipFill>
        <p:spPr>
          <a:xfrm>
            <a:off x="2960275" y="1920050"/>
            <a:ext cx="3223450" cy="3223450"/>
          </a:xfrm>
          <a:prstGeom prst="rect">
            <a:avLst/>
          </a:prstGeom>
          <a:noFill/>
          <a:ln>
            <a:noFill/>
          </a:ln>
        </p:spPr>
      </p:pic>
      <p:pic>
        <p:nvPicPr>
          <p:cNvPr descr="横から見た水槽のイラスト（空）" id="113" name="Google Shape;113;p19"/>
          <p:cNvPicPr preferRelativeResize="0"/>
          <p:nvPr/>
        </p:nvPicPr>
        <p:blipFill>
          <a:blip r:embed="rId4">
            <a:alphaModFix/>
          </a:blip>
          <a:stretch>
            <a:fillRect/>
          </a:stretch>
        </p:blipFill>
        <p:spPr>
          <a:xfrm>
            <a:off x="3604075" y="3624037"/>
            <a:ext cx="356700" cy="278225"/>
          </a:xfrm>
          <a:prstGeom prst="rect">
            <a:avLst/>
          </a:prstGeom>
          <a:noFill/>
          <a:ln>
            <a:noFill/>
          </a:ln>
        </p:spPr>
      </p:pic>
      <p:sp>
        <p:nvSpPr>
          <p:cNvPr id="114" name="Google Shape;114;p19"/>
          <p:cNvSpPr txBox="1"/>
          <p:nvPr/>
        </p:nvSpPr>
        <p:spPr>
          <a:xfrm>
            <a:off x="6183725" y="3300925"/>
            <a:ext cx="1228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endParaRPr>
          </a:p>
        </p:txBody>
      </p:sp>
      <p:sp>
        <p:nvSpPr>
          <p:cNvPr id="115" name="Google Shape;115;p19"/>
          <p:cNvSpPr txBox="1"/>
          <p:nvPr/>
        </p:nvSpPr>
        <p:spPr>
          <a:xfrm>
            <a:off x="1576075" y="3162325"/>
            <a:ext cx="1384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0"/>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121" name="Google Shape;121;p20"/>
          <p:cNvSpPr txBox="1"/>
          <p:nvPr>
            <p:ph idx="1" type="body"/>
          </p:nvPr>
        </p:nvSpPr>
        <p:spPr>
          <a:xfrm>
            <a:off x="311700" y="5727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None/>
            </a:pPr>
            <a:r>
              <a:rPr lang="en" sz="2100">
                <a:solidFill>
                  <a:schemeClr val="dk1"/>
                </a:solidFill>
                <a:highlight>
                  <a:srgbClr val="FBFBFB"/>
                </a:highlight>
              </a:rPr>
              <a:t>5. Once your groupmate gets it correct, go to the next person!</a:t>
            </a:r>
            <a:endParaRPr b="1"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122" name="Google Shape;122;p20"/>
          <p:cNvPicPr preferRelativeResize="0"/>
          <p:nvPr/>
        </p:nvPicPr>
        <p:blipFill>
          <a:blip r:embed="rId3">
            <a:alphaModFix/>
          </a:blip>
          <a:stretch>
            <a:fillRect/>
          </a:stretch>
        </p:blipFill>
        <p:spPr>
          <a:xfrm>
            <a:off x="2960275" y="1920050"/>
            <a:ext cx="3223450" cy="3223450"/>
          </a:xfrm>
          <a:prstGeom prst="rect">
            <a:avLst/>
          </a:prstGeom>
          <a:noFill/>
          <a:ln>
            <a:noFill/>
          </a:ln>
        </p:spPr>
      </p:pic>
      <p:pic>
        <p:nvPicPr>
          <p:cNvPr descr="横から見た水槽のイラスト（空）" id="123" name="Google Shape;123;p20"/>
          <p:cNvPicPr preferRelativeResize="0"/>
          <p:nvPr/>
        </p:nvPicPr>
        <p:blipFill>
          <a:blip r:embed="rId4">
            <a:alphaModFix/>
          </a:blip>
          <a:stretch>
            <a:fillRect/>
          </a:stretch>
        </p:blipFill>
        <p:spPr>
          <a:xfrm>
            <a:off x="3478750" y="2796787"/>
            <a:ext cx="356700" cy="278225"/>
          </a:xfrm>
          <a:prstGeom prst="rect">
            <a:avLst/>
          </a:prstGeom>
          <a:noFill/>
          <a:ln>
            <a:noFill/>
          </a:ln>
        </p:spPr>
      </p:pic>
      <p:sp>
        <p:nvSpPr>
          <p:cNvPr id="124" name="Google Shape;124;p20"/>
          <p:cNvSpPr txBox="1"/>
          <p:nvPr/>
        </p:nvSpPr>
        <p:spPr>
          <a:xfrm>
            <a:off x="6183725" y="3300925"/>
            <a:ext cx="1228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endParaRPr>
          </a:p>
        </p:txBody>
      </p:sp>
      <p:sp>
        <p:nvSpPr>
          <p:cNvPr id="125" name="Google Shape;125;p20"/>
          <p:cNvSpPr txBox="1"/>
          <p:nvPr/>
        </p:nvSpPr>
        <p:spPr>
          <a:xfrm>
            <a:off x="1576075" y="3162325"/>
            <a:ext cx="13842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Game time! 				</a:t>
            </a:r>
            <a:r>
              <a:rPr b="1" lang="en"/>
              <a:t>Heads up!</a:t>
            </a:r>
            <a:endParaRPr b="1"/>
          </a:p>
        </p:txBody>
      </p:sp>
      <p:sp>
        <p:nvSpPr>
          <p:cNvPr id="131" name="Google Shape;131;p21"/>
          <p:cNvSpPr txBox="1"/>
          <p:nvPr>
            <p:ph idx="1" type="body"/>
          </p:nvPr>
        </p:nvSpPr>
        <p:spPr>
          <a:xfrm>
            <a:off x="311700" y="5727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highlight>
                  <a:srgbClr val="FBFBFB"/>
                </a:highlight>
              </a:rPr>
              <a:t>The rules:</a:t>
            </a:r>
            <a:endParaRPr sz="2100">
              <a:solidFill>
                <a:schemeClr val="dk1"/>
              </a:solidFill>
              <a:highlight>
                <a:srgbClr val="FBFBFB"/>
              </a:highlight>
            </a:endParaRPr>
          </a:p>
          <a:p>
            <a:pPr indent="0" lvl="0" marL="0" rtl="0" algn="l">
              <a:spcBef>
                <a:spcPts val="1200"/>
              </a:spcBef>
              <a:spcAft>
                <a:spcPts val="0"/>
              </a:spcAft>
              <a:buClr>
                <a:schemeClr val="dk1"/>
              </a:buClr>
              <a:buSzPts val="1100"/>
              <a:buFont typeface="Arial"/>
              <a:buNone/>
            </a:pPr>
            <a:r>
              <a:rPr lang="en" sz="2100">
                <a:solidFill>
                  <a:schemeClr val="dk1"/>
                </a:solidFill>
                <a:highlight>
                  <a:srgbClr val="FBFBFB"/>
                </a:highlight>
              </a:rPr>
              <a:t>5. Once your groupmate gets it correct, go to the next person!</a:t>
            </a:r>
            <a:endParaRPr b="1" sz="2100">
              <a:solidFill>
                <a:schemeClr val="dk1"/>
              </a:solidFill>
              <a:highlight>
                <a:srgbClr val="FBFBFB"/>
              </a:highlight>
            </a:endParaRPr>
          </a:p>
          <a:p>
            <a:pPr indent="0" lvl="0" marL="0" rtl="0" algn="l">
              <a:spcBef>
                <a:spcPts val="1200"/>
              </a:spcBef>
              <a:spcAft>
                <a:spcPts val="1200"/>
              </a:spcAft>
              <a:buNone/>
            </a:pPr>
            <a:r>
              <a:t/>
            </a:r>
            <a:endParaRPr b="1" sz="2100">
              <a:solidFill>
                <a:schemeClr val="dk1"/>
              </a:solidFill>
              <a:highlight>
                <a:srgbClr val="FBFBFB"/>
              </a:highlight>
            </a:endParaRPr>
          </a:p>
        </p:txBody>
      </p:sp>
      <p:pic>
        <p:nvPicPr>
          <p:cNvPr descr="学生の会議のイラスト（学ランとセーラー服・笑顔・男女）" id="132" name="Google Shape;132;p21"/>
          <p:cNvPicPr preferRelativeResize="0"/>
          <p:nvPr/>
        </p:nvPicPr>
        <p:blipFill>
          <a:blip r:embed="rId3">
            <a:alphaModFix/>
          </a:blip>
          <a:stretch>
            <a:fillRect/>
          </a:stretch>
        </p:blipFill>
        <p:spPr>
          <a:xfrm>
            <a:off x="2960275" y="1920050"/>
            <a:ext cx="3223450" cy="3223450"/>
          </a:xfrm>
          <a:prstGeom prst="rect">
            <a:avLst/>
          </a:prstGeom>
          <a:noFill/>
          <a:ln>
            <a:noFill/>
          </a:ln>
        </p:spPr>
      </p:pic>
      <p:pic>
        <p:nvPicPr>
          <p:cNvPr descr="横から見た水槽のイラスト（空）" id="133" name="Google Shape;133;p21"/>
          <p:cNvPicPr preferRelativeResize="0"/>
          <p:nvPr/>
        </p:nvPicPr>
        <p:blipFill>
          <a:blip r:embed="rId4">
            <a:alphaModFix/>
          </a:blip>
          <a:stretch>
            <a:fillRect/>
          </a:stretch>
        </p:blipFill>
        <p:spPr>
          <a:xfrm>
            <a:off x="4331000" y="2019762"/>
            <a:ext cx="356700" cy="278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