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6" r:id="rId7"/>
    <p:sldId id="267" r:id="rId8"/>
    <p:sldId id="275" r:id="rId9"/>
    <p:sldId id="276" r:id="rId10"/>
    <p:sldId id="277" r:id="rId11"/>
    <p:sldId id="268" r:id="rId12"/>
    <p:sldId id="269" r:id="rId13"/>
    <p:sldId id="270" r:id="rId14"/>
    <p:sldId id="258" r:id="rId15"/>
    <p:sldId id="259" r:id="rId16"/>
    <p:sldId id="271" r:id="rId17"/>
    <p:sldId id="273" r:id="rId18"/>
    <p:sldId id="27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4316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2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8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8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875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3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5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6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7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5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7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lIns="109728" tIns="109728" rIns="109728" bIns="91440"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3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13000"/>
        </a:lnSpc>
        <a:spcBef>
          <a:spcPct val="0"/>
        </a:spcBef>
        <a:buNone/>
        <a:defRPr sz="3200" kern="1200" cap="none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3000"/>
        </a:lnSpc>
        <a:spcBef>
          <a:spcPts val="1000"/>
        </a:spcBef>
        <a:buFontTx/>
        <a:buNone/>
        <a:defRPr sz="2000" kern="1200" spc="5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3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 spc="5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3000"/>
        </a:lnSpc>
        <a:spcBef>
          <a:spcPts val="500"/>
        </a:spcBef>
        <a:buFontTx/>
        <a:buNone/>
        <a:defRPr sz="1600" kern="1200" spc="5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3000"/>
        </a:lnSpc>
        <a:spcBef>
          <a:spcPts val="500"/>
        </a:spcBef>
        <a:buFont typeface="Arial" panose="020B0604020202020204" pitchFamily="34" charset="0"/>
        <a:buChar char="•"/>
        <a:defRPr sz="1400" kern="1200" spc="5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3000"/>
        </a:lnSpc>
        <a:spcBef>
          <a:spcPts val="500"/>
        </a:spcBef>
        <a:buFontTx/>
        <a:buNone/>
        <a:defRPr sz="1400" kern="1200" spc="5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F34F05-CA0A-4290-B770-DFA5AD5E76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4800" dirty="0"/>
              <a:t>THE PAPER GAME!</a:t>
            </a:r>
            <a:br>
              <a:rPr lang="en-IE" sz="4800" dirty="0"/>
            </a:br>
            <a:r>
              <a:rPr lang="en-IE" sz="1600" dirty="0"/>
              <a:t>AKA FISHBOWL</a:t>
            </a:r>
            <a:endParaRPr lang="en-IE" sz="48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7784AE-858D-48DB-8ADC-BF13621C6C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TAMATSU 3</a:t>
            </a:r>
            <a:r>
              <a:rPr lang="en-IE" baseline="30000" dirty="0"/>
              <a:t>rd</a:t>
            </a:r>
            <a:r>
              <a:rPr lang="en-IE" dirty="0"/>
              <a:t> YEAR</a:t>
            </a:r>
          </a:p>
        </p:txBody>
      </p:sp>
    </p:spTree>
    <p:extLst>
      <p:ext uri="{BB962C8B-B14F-4D97-AF65-F5344CB8AC3E}">
        <p14:creationId xmlns:p14="http://schemas.microsoft.com/office/powerpoint/2010/main" val="3587930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74D545-E9FB-40B3-924D-E0D5D7249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8048" y="2140511"/>
            <a:ext cx="4615052" cy="1288489"/>
          </a:xfrm>
        </p:spPr>
        <p:txBody>
          <a:bodyPr/>
          <a:lstStyle/>
          <a:p>
            <a:r>
              <a:rPr lang="en-IE" sz="6000" dirty="0"/>
              <a:t>I like birds</a:t>
            </a:r>
          </a:p>
        </p:txBody>
      </p:sp>
      <p:pic>
        <p:nvPicPr>
          <p:cNvPr id="2052" name="Picture 4" descr="静電気で紙を飛ばす子供のイラスト">
            <a:extLst>
              <a:ext uri="{FF2B5EF4-FFF2-40B4-BE49-F238E27FC236}">
                <a16:creationId xmlns:a16="http://schemas.microsoft.com/office/drawing/2014/main" id="{9323640A-1D5A-4ECE-B7F7-0AAA98CD4E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29"/>
          <a:stretch/>
        </p:blipFill>
        <p:spPr bwMode="auto">
          <a:xfrm>
            <a:off x="6521810" y="2784755"/>
            <a:ext cx="4958990" cy="389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904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3D40C2-EB60-4561-8783-D92258941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0247" y="2221121"/>
            <a:ext cx="3665753" cy="1849087"/>
          </a:xfrm>
        </p:spPr>
        <p:txBody>
          <a:bodyPr/>
          <a:lstStyle/>
          <a:p>
            <a:r>
              <a:rPr lang="en-IE" sz="5400" dirty="0"/>
              <a:t>Correct!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DEFA3FE-DC50-4C26-AE53-36973A945A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42" t="-4347" r="3312" b="42913"/>
          <a:stretch/>
        </p:blipFill>
        <p:spPr bwMode="auto">
          <a:xfrm>
            <a:off x="6795604" y="1985385"/>
            <a:ext cx="3665752" cy="459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円: 塗りつぶしなし 2">
            <a:extLst>
              <a:ext uri="{FF2B5EF4-FFF2-40B4-BE49-F238E27FC236}">
                <a16:creationId xmlns:a16="http://schemas.microsoft.com/office/drawing/2014/main" id="{5F4AAEFA-D0F5-454A-BAE4-7359714360B4}"/>
              </a:ext>
            </a:extLst>
          </p:cNvPr>
          <p:cNvSpPr/>
          <p:nvPr/>
        </p:nvSpPr>
        <p:spPr>
          <a:xfrm>
            <a:off x="3213100" y="1605170"/>
            <a:ext cx="1256197" cy="1231901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321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3D40C2-EB60-4561-8783-D92258941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0247" y="2221121"/>
            <a:ext cx="3665753" cy="1849087"/>
          </a:xfrm>
        </p:spPr>
        <p:txBody>
          <a:bodyPr/>
          <a:lstStyle/>
          <a:p>
            <a:r>
              <a:rPr lang="en-IE" sz="5400" dirty="0"/>
              <a:t>Next piece of paper…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DEFA3FE-DC50-4C26-AE53-36973A945A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42" t="-4347" r="3312" b="42913"/>
          <a:stretch/>
        </p:blipFill>
        <p:spPr bwMode="auto">
          <a:xfrm>
            <a:off x="6795604" y="1985385"/>
            <a:ext cx="3665752" cy="459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878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D41EC1-177F-41D1-BF62-60C09C034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71873"/>
            <a:ext cx="10134600" cy="1288489"/>
          </a:xfrm>
        </p:spPr>
        <p:txBody>
          <a:bodyPr/>
          <a:lstStyle/>
          <a:p>
            <a:r>
              <a:rPr lang="en-IE" sz="4000" dirty="0"/>
              <a:t>Play like this for one minute, then do it with the next pair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E24934E-77A3-49DE-8861-B3E4CE9E910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42" t="-4347" r="3312" b="42913"/>
          <a:stretch/>
        </p:blipFill>
        <p:spPr bwMode="auto">
          <a:xfrm>
            <a:off x="1726112" y="4845612"/>
            <a:ext cx="1483125" cy="186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静電気で紙を飛ばす子供のイラスト">
            <a:extLst>
              <a:ext uri="{FF2B5EF4-FFF2-40B4-BE49-F238E27FC236}">
                <a16:creationId xmlns:a16="http://schemas.microsoft.com/office/drawing/2014/main" id="{F31B1DE6-C415-4154-9386-4DDBEBBC87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29"/>
          <a:stretch/>
        </p:blipFill>
        <p:spPr bwMode="auto">
          <a:xfrm>
            <a:off x="5880861" y="4845611"/>
            <a:ext cx="2368304" cy="186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106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8BE256-514A-4752-BEB5-F4B3579F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2" y="121702"/>
            <a:ext cx="3917948" cy="1288489"/>
          </a:xfrm>
        </p:spPr>
        <p:txBody>
          <a:bodyPr/>
          <a:lstStyle/>
          <a:p>
            <a:r>
              <a:rPr lang="en-IE" sz="6600" dirty="0"/>
              <a:t>TEAMS</a:t>
            </a:r>
            <a:endParaRPr lang="en-IE" dirty="0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7CCD07CE-B4C5-4A79-96CD-B7833815CFB6}"/>
              </a:ext>
            </a:extLst>
          </p:cNvPr>
          <p:cNvSpPr/>
          <p:nvPr/>
        </p:nvSpPr>
        <p:spPr>
          <a:xfrm>
            <a:off x="1325659" y="4549775"/>
            <a:ext cx="901700" cy="927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B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6FDB617D-A6C3-4CC0-8628-4A8EDFEA3773}"/>
              </a:ext>
            </a:extLst>
          </p:cNvPr>
          <p:cNvSpPr/>
          <p:nvPr/>
        </p:nvSpPr>
        <p:spPr>
          <a:xfrm>
            <a:off x="3129059" y="4549775"/>
            <a:ext cx="901700" cy="927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A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4EE844E5-AA2B-455F-A1AC-658006BB1B6C}"/>
              </a:ext>
            </a:extLst>
          </p:cNvPr>
          <p:cNvSpPr/>
          <p:nvPr/>
        </p:nvSpPr>
        <p:spPr>
          <a:xfrm>
            <a:off x="3129059" y="3133163"/>
            <a:ext cx="901700" cy="927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D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6E03697-59ED-401F-8068-E3521BBD5B07}"/>
              </a:ext>
            </a:extLst>
          </p:cNvPr>
          <p:cNvSpPr/>
          <p:nvPr/>
        </p:nvSpPr>
        <p:spPr>
          <a:xfrm>
            <a:off x="1325659" y="3133163"/>
            <a:ext cx="901700" cy="927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6FE0B583-E852-41A6-B894-3811DF4AE8A9}"/>
              </a:ext>
            </a:extLst>
          </p:cNvPr>
          <p:cNvSpPr/>
          <p:nvPr/>
        </p:nvSpPr>
        <p:spPr>
          <a:xfrm>
            <a:off x="8327749" y="2303239"/>
            <a:ext cx="901700" cy="9271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841A8C7B-E3A2-4A02-9655-6EBD075F0024}"/>
              </a:ext>
            </a:extLst>
          </p:cNvPr>
          <p:cNvSpPr/>
          <p:nvPr/>
        </p:nvSpPr>
        <p:spPr>
          <a:xfrm>
            <a:off x="9680299" y="3230339"/>
            <a:ext cx="901700" cy="9271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D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A45E7C-F89C-4438-8135-5CDC30678797}"/>
              </a:ext>
            </a:extLst>
          </p:cNvPr>
          <p:cNvSpPr/>
          <p:nvPr/>
        </p:nvSpPr>
        <p:spPr>
          <a:xfrm>
            <a:off x="6947386" y="3298018"/>
            <a:ext cx="901700" cy="9271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B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20E0EEBA-4F31-4465-8EC7-75861769E5A0}"/>
              </a:ext>
            </a:extLst>
          </p:cNvPr>
          <p:cNvSpPr/>
          <p:nvPr/>
        </p:nvSpPr>
        <p:spPr>
          <a:xfrm>
            <a:off x="7426049" y="4782308"/>
            <a:ext cx="901700" cy="9271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A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7C76AEAB-5F5C-4D3F-A1A5-0F7FC74ADD1B}"/>
              </a:ext>
            </a:extLst>
          </p:cNvPr>
          <p:cNvSpPr/>
          <p:nvPr/>
        </p:nvSpPr>
        <p:spPr>
          <a:xfrm>
            <a:off x="9229449" y="4782308"/>
            <a:ext cx="901700" cy="9271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E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6778533A-BC8C-464A-8A92-C38B9841E412}"/>
              </a:ext>
            </a:extLst>
          </p:cNvPr>
          <p:cNvSpPr txBox="1">
            <a:spLocks/>
          </p:cNvSpPr>
          <p:nvPr/>
        </p:nvSpPr>
        <p:spPr>
          <a:xfrm>
            <a:off x="4902966" y="3892550"/>
            <a:ext cx="1504948" cy="1288489"/>
          </a:xfrm>
          <a:prstGeom prst="rect">
            <a:avLst/>
          </a:prstGeom>
        </p:spPr>
        <p:txBody>
          <a:bodyPr lIns="109728" tIns="109728" rIns="109728" bIns="91440" anchor="b"/>
          <a:lstStyle>
            <a:lvl1pPr algn="l" defTabSz="914400" rtl="0" eaLnBrk="1" latinLnBrk="0" hangingPunct="1">
              <a:lnSpc>
                <a:spcPct val="113000"/>
              </a:lnSpc>
              <a:spcBef>
                <a:spcPct val="0"/>
              </a:spcBef>
              <a:buNone/>
              <a:defRPr sz="3200" kern="1200" cap="none" spc="14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6600" dirty="0"/>
              <a:t>or</a:t>
            </a:r>
            <a:endParaRPr lang="en-IE" dirty="0"/>
          </a:p>
        </p:txBody>
      </p:sp>
      <p:sp>
        <p:nvSpPr>
          <p:cNvPr id="16" name="矢印: 左 15">
            <a:extLst>
              <a:ext uri="{FF2B5EF4-FFF2-40B4-BE49-F238E27FC236}">
                <a16:creationId xmlns:a16="http://schemas.microsoft.com/office/drawing/2014/main" id="{F7C9543C-767A-42FA-9D89-74A772088CEF}"/>
              </a:ext>
            </a:extLst>
          </p:cNvPr>
          <p:cNvSpPr/>
          <p:nvPr/>
        </p:nvSpPr>
        <p:spPr>
          <a:xfrm>
            <a:off x="2728667" y="4885202"/>
            <a:ext cx="513588" cy="4196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矢印: 左 16">
            <a:extLst>
              <a:ext uri="{FF2B5EF4-FFF2-40B4-BE49-F238E27FC236}">
                <a16:creationId xmlns:a16="http://schemas.microsoft.com/office/drawing/2014/main" id="{1309CEDD-3C42-49D2-8084-F2D0AF1E42ED}"/>
              </a:ext>
            </a:extLst>
          </p:cNvPr>
          <p:cNvSpPr/>
          <p:nvPr/>
        </p:nvSpPr>
        <p:spPr>
          <a:xfrm rot="5400000">
            <a:off x="1519714" y="4174906"/>
            <a:ext cx="513588" cy="4196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矢印: 左 17">
            <a:extLst>
              <a:ext uri="{FF2B5EF4-FFF2-40B4-BE49-F238E27FC236}">
                <a16:creationId xmlns:a16="http://schemas.microsoft.com/office/drawing/2014/main" id="{771F3930-9EA0-4D7B-9C1E-401A2B86C94E}"/>
              </a:ext>
            </a:extLst>
          </p:cNvPr>
          <p:cNvSpPr/>
          <p:nvPr/>
        </p:nvSpPr>
        <p:spPr>
          <a:xfrm rot="10800000">
            <a:off x="2091596" y="3386882"/>
            <a:ext cx="513588" cy="4196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矢印: 左 18">
            <a:extLst>
              <a:ext uri="{FF2B5EF4-FFF2-40B4-BE49-F238E27FC236}">
                <a16:creationId xmlns:a16="http://schemas.microsoft.com/office/drawing/2014/main" id="{F917ED1A-E8C0-4552-BB59-C0336FC9D932}"/>
              </a:ext>
            </a:extLst>
          </p:cNvPr>
          <p:cNvSpPr/>
          <p:nvPr/>
        </p:nvSpPr>
        <p:spPr>
          <a:xfrm rot="16200000">
            <a:off x="3308790" y="3918111"/>
            <a:ext cx="513588" cy="4196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矢印: 左 19">
            <a:extLst>
              <a:ext uri="{FF2B5EF4-FFF2-40B4-BE49-F238E27FC236}">
                <a16:creationId xmlns:a16="http://schemas.microsoft.com/office/drawing/2014/main" id="{C7D66D8A-8EA9-4283-B94E-4BD99DD8F68B}"/>
              </a:ext>
            </a:extLst>
          </p:cNvPr>
          <p:cNvSpPr/>
          <p:nvPr/>
        </p:nvSpPr>
        <p:spPr>
          <a:xfrm rot="13081378">
            <a:off x="9066000" y="2864745"/>
            <a:ext cx="513588" cy="419661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矢印: 左 20">
            <a:extLst>
              <a:ext uri="{FF2B5EF4-FFF2-40B4-BE49-F238E27FC236}">
                <a16:creationId xmlns:a16="http://schemas.microsoft.com/office/drawing/2014/main" id="{D3B74750-015B-4B28-A565-2BC0EC1EA410}"/>
              </a:ext>
            </a:extLst>
          </p:cNvPr>
          <p:cNvSpPr/>
          <p:nvPr/>
        </p:nvSpPr>
        <p:spPr>
          <a:xfrm rot="16797142">
            <a:off x="9674559" y="4015286"/>
            <a:ext cx="513588" cy="419661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矢印: 左 21">
            <a:extLst>
              <a:ext uri="{FF2B5EF4-FFF2-40B4-BE49-F238E27FC236}">
                <a16:creationId xmlns:a16="http://schemas.microsoft.com/office/drawing/2014/main" id="{58D30CA2-BEFA-49E0-8D5D-E2607FE99311}"/>
              </a:ext>
            </a:extLst>
          </p:cNvPr>
          <p:cNvSpPr/>
          <p:nvPr/>
        </p:nvSpPr>
        <p:spPr>
          <a:xfrm>
            <a:off x="8778599" y="5036027"/>
            <a:ext cx="513588" cy="419661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矢印: 左 22">
            <a:extLst>
              <a:ext uri="{FF2B5EF4-FFF2-40B4-BE49-F238E27FC236}">
                <a16:creationId xmlns:a16="http://schemas.microsoft.com/office/drawing/2014/main" id="{6DB50A39-0EB5-4244-98C5-BFCD1942CC50}"/>
              </a:ext>
            </a:extLst>
          </p:cNvPr>
          <p:cNvSpPr/>
          <p:nvPr/>
        </p:nvSpPr>
        <p:spPr>
          <a:xfrm rot="4093494">
            <a:off x="7388973" y="4492293"/>
            <a:ext cx="513588" cy="419661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矢印: 左 23">
            <a:extLst>
              <a:ext uri="{FF2B5EF4-FFF2-40B4-BE49-F238E27FC236}">
                <a16:creationId xmlns:a16="http://schemas.microsoft.com/office/drawing/2014/main" id="{E72AD102-6EF4-462A-89D6-365489405887}"/>
              </a:ext>
            </a:extLst>
          </p:cNvPr>
          <p:cNvSpPr/>
          <p:nvPr/>
        </p:nvSpPr>
        <p:spPr>
          <a:xfrm rot="8815761">
            <a:off x="7592292" y="3097126"/>
            <a:ext cx="513588" cy="419661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EE0EAA2-532A-4689-897E-61D007816C4F}"/>
              </a:ext>
            </a:extLst>
          </p:cNvPr>
          <p:cNvSpPr txBox="1"/>
          <p:nvPr/>
        </p:nvSpPr>
        <p:spPr>
          <a:xfrm>
            <a:off x="507081" y="1352855"/>
            <a:ext cx="10796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dirty="0"/>
              <a:t>Take turns, clockwise, ask the person next to you.</a:t>
            </a:r>
          </a:p>
        </p:txBody>
      </p:sp>
    </p:spTree>
    <p:extLst>
      <p:ext uri="{BB962C8B-B14F-4D97-AF65-F5344CB8AC3E}">
        <p14:creationId xmlns:p14="http://schemas.microsoft.com/office/powerpoint/2010/main" val="1374721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8BE256-514A-4752-BEB5-F4B3579F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950" y="76995"/>
            <a:ext cx="3917948" cy="1288489"/>
          </a:xfrm>
        </p:spPr>
        <p:txBody>
          <a:bodyPr/>
          <a:lstStyle/>
          <a:p>
            <a:r>
              <a:rPr lang="en-IE" sz="6600" dirty="0"/>
              <a:t>SCORE</a:t>
            </a:r>
            <a:endParaRPr lang="en-IE" dirty="0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7CCD07CE-B4C5-4A79-96CD-B7833815CFB6}"/>
              </a:ext>
            </a:extLst>
          </p:cNvPr>
          <p:cNvSpPr/>
          <p:nvPr/>
        </p:nvSpPr>
        <p:spPr>
          <a:xfrm>
            <a:off x="1792589" y="4342658"/>
            <a:ext cx="1387329" cy="1362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Bob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6FDB617D-A6C3-4CC0-8628-4A8EDFEA3773}"/>
              </a:ext>
            </a:extLst>
          </p:cNvPr>
          <p:cNvSpPr/>
          <p:nvPr/>
        </p:nvSpPr>
        <p:spPr>
          <a:xfrm>
            <a:off x="4111829" y="4302684"/>
            <a:ext cx="1387329" cy="13823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/>
              <a:t>Amy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4EE844E5-AA2B-455F-A1AC-658006BB1B6C}"/>
              </a:ext>
            </a:extLst>
          </p:cNvPr>
          <p:cNvSpPr/>
          <p:nvPr/>
        </p:nvSpPr>
        <p:spPr>
          <a:xfrm>
            <a:off x="3727366" y="2234407"/>
            <a:ext cx="2283430" cy="12884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/>
              <a:t>Daisuke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6E03697-59ED-401F-8068-E3521BBD5B07}"/>
              </a:ext>
            </a:extLst>
          </p:cNvPr>
          <p:cNvSpPr/>
          <p:nvPr/>
        </p:nvSpPr>
        <p:spPr>
          <a:xfrm>
            <a:off x="1757310" y="2259702"/>
            <a:ext cx="1387330" cy="12884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Chris</a:t>
            </a:r>
            <a:endParaRPr lang="en-IE" b="1" dirty="0"/>
          </a:p>
        </p:txBody>
      </p:sp>
      <p:sp>
        <p:nvSpPr>
          <p:cNvPr id="16" name="矢印: 左 15">
            <a:extLst>
              <a:ext uri="{FF2B5EF4-FFF2-40B4-BE49-F238E27FC236}">
                <a16:creationId xmlns:a16="http://schemas.microsoft.com/office/drawing/2014/main" id="{F7C9543C-767A-42FA-9D89-74A772088CEF}"/>
              </a:ext>
            </a:extLst>
          </p:cNvPr>
          <p:cNvSpPr/>
          <p:nvPr/>
        </p:nvSpPr>
        <p:spPr>
          <a:xfrm>
            <a:off x="3597321" y="4702219"/>
            <a:ext cx="609933" cy="5832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矢印: 左 16">
            <a:extLst>
              <a:ext uri="{FF2B5EF4-FFF2-40B4-BE49-F238E27FC236}">
                <a16:creationId xmlns:a16="http://schemas.microsoft.com/office/drawing/2014/main" id="{1309CEDD-3C42-49D2-8084-F2D0AF1E42ED}"/>
              </a:ext>
            </a:extLst>
          </p:cNvPr>
          <p:cNvSpPr/>
          <p:nvPr/>
        </p:nvSpPr>
        <p:spPr>
          <a:xfrm rot="5400000">
            <a:off x="2094082" y="3860162"/>
            <a:ext cx="713786" cy="4983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矢印: 左 17">
            <a:extLst>
              <a:ext uri="{FF2B5EF4-FFF2-40B4-BE49-F238E27FC236}">
                <a16:creationId xmlns:a16="http://schemas.microsoft.com/office/drawing/2014/main" id="{771F3930-9EA0-4D7B-9C1E-401A2B86C94E}"/>
              </a:ext>
            </a:extLst>
          </p:cNvPr>
          <p:cNvSpPr/>
          <p:nvPr/>
        </p:nvSpPr>
        <p:spPr>
          <a:xfrm rot="10800000">
            <a:off x="2935570" y="2592869"/>
            <a:ext cx="609933" cy="5832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矢印: 左 18">
            <a:extLst>
              <a:ext uri="{FF2B5EF4-FFF2-40B4-BE49-F238E27FC236}">
                <a16:creationId xmlns:a16="http://schemas.microsoft.com/office/drawing/2014/main" id="{F917ED1A-E8C0-4552-BB59-C0336FC9D932}"/>
              </a:ext>
            </a:extLst>
          </p:cNvPr>
          <p:cNvSpPr/>
          <p:nvPr/>
        </p:nvSpPr>
        <p:spPr>
          <a:xfrm rot="16200000">
            <a:off x="4448599" y="3539535"/>
            <a:ext cx="713788" cy="4983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E34A2A9-0ADA-4FAC-835E-66C367738C7A}"/>
              </a:ext>
            </a:extLst>
          </p:cNvPr>
          <p:cNvSpPr txBox="1"/>
          <p:nvPr/>
        </p:nvSpPr>
        <p:spPr>
          <a:xfrm>
            <a:off x="3240588" y="5381591"/>
            <a:ext cx="638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>
                <a:solidFill>
                  <a:srgbClr val="FF0000"/>
                </a:solidFill>
              </a:rPr>
              <a:t>1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10E5978-96ED-4CBE-BCEF-9B703C2492F0}"/>
              </a:ext>
            </a:extLst>
          </p:cNvPr>
          <p:cNvSpPr txBox="1"/>
          <p:nvPr/>
        </p:nvSpPr>
        <p:spPr>
          <a:xfrm>
            <a:off x="1468252" y="3427587"/>
            <a:ext cx="638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>
                <a:solidFill>
                  <a:srgbClr val="FF0000"/>
                </a:solidFill>
              </a:rPr>
              <a:t>3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E2E9577-68F0-4458-A60B-8EA9E72E1A00}"/>
              </a:ext>
            </a:extLst>
          </p:cNvPr>
          <p:cNvSpPr txBox="1"/>
          <p:nvPr/>
        </p:nvSpPr>
        <p:spPr>
          <a:xfrm>
            <a:off x="3366419" y="1619141"/>
            <a:ext cx="638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>
                <a:solidFill>
                  <a:srgbClr val="FF0000"/>
                </a:solidFill>
              </a:rPr>
              <a:t>4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D7E66AD-A146-4D04-A13D-60B297E5535A}"/>
              </a:ext>
            </a:extLst>
          </p:cNvPr>
          <p:cNvSpPr txBox="1"/>
          <p:nvPr/>
        </p:nvSpPr>
        <p:spPr>
          <a:xfrm>
            <a:off x="5245495" y="3548191"/>
            <a:ext cx="638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>
                <a:solidFill>
                  <a:srgbClr val="FF0000"/>
                </a:solidFill>
              </a:rPr>
              <a:t>1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8E04164-F5F1-48C5-B149-CE6648820B0E}"/>
              </a:ext>
            </a:extLst>
          </p:cNvPr>
          <p:cNvSpPr txBox="1"/>
          <p:nvPr/>
        </p:nvSpPr>
        <p:spPr>
          <a:xfrm>
            <a:off x="6976408" y="588089"/>
            <a:ext cx="410561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b="1" dirty="0" err="1"/>
              <a:t>Amy+Bob</a:t>
            </a:r>
            <a:r>
              <a:rPr lang="en-IE" sz="3200" b="1" dirty="0"/>
              <a:t> = 		1</a:t>
            </a:r>
          </a:p>
          <a:p>
            <a:r>
              <a:rPr lang="en-IE" sz="3200" b="1" dirty="0"/>
              <a:t>Bob + Chris = 	3</a:t>
            </a:r>
          </a:p>
          <a:p>
            <a:r>
              <a:rPr lang="en-IE" sz="3200" b="1" dirty="0"/>
              <a:t>Chris +Daisuke = 	4</a:t>
            </a:r>
          </a:p>
          <a:p>
            <a:r>
              <a:rPr lang="en-IE" sz="3200" b="1" dirty="0"/>
              <a:t>Daisuke +Amy = 	1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823AD82-2F82-4397-BC31-43965A2DFB45}"/>
              </a:ext>
            </a:extLst>
          </p:cNvPr>
          <p:cNvSpPr txBox="1"/>
          <p:nvPr/>
        </p:nvSpPr>
        <p:spPr>
          <a:xfrm>
            <a:off x="7017286" y="3058255"/>
            <a:ext cx="40238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3200" dirty="0"/>
              <a:t>Write it down on the</a:t>
            </a:r>
          </a:p>
          <a:p>
            <a:pPr algn="ctr"/>
            <a:r>
              <a:rPr lang="en-IE" sz="3200" dirty="0"/>
              <a:t>score sheet under </a:t>
            </a:r>
          </a:p>
          <a:p>
            <a:pPr algn="ctr"/>
            <a:r>
              <a:rPr lang="en-IE" sz="3200" dirty="0"/>
              <a:t>ROUND 1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9335B8D-B54B-4417-99AA-23906EEA9789}"/>
              </a:ext>
            </a:extLst>
          </p:cNvPr>
          <p:cNvSpPr txBox="1"/>
          <p:nvPr/>
        </p:nvSpPr>
        <p:spPr>
          <a:xfrm>
            <a:off x="7156745" y="4842982"/>
            <a:ext cx="37449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3200" dirty="0"/>
              <a:t>KEEP YOUR </a:t>
            </a:r>
          </a:p>
          <a:p>
            <a:pPr algn="ctr"/>
            <a:r>
              <a:rPr lang="en-IE" sz="3200" dirty="0"/>
              <a:t>PIECES OF PAPER</a:t>
            </a:r>
          </a:p>
        </p:txBody>
      </p:sp>
    </p:spTree>
    <p:extLst>
      <p:ext uri="{BB962C8B-B14F-4D97-AF65-F5344CB8AC3E}">
        <p14:creationId xmlns:p14="http://schemas.microsoft.com/office/powerpoint/2010/main" val="364678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27" grpId="0"/>
      <p:bldP spid="14" grpId="0"/>
      <p:bldP spid="29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D3308C-6B30-4BB5-8171-2332AC164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dirty="0"/>
              <a:t>Round 2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794B01-B61E-479F-9001-655030F93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4800" dirty="0"/>
              <a:t>The same… with gesture this time! No words!</a:t>
            </a:r>
          </a:p>
        </p:txBody>
      </p:sp>
    </p:spTree>
    <p:extLst>
      <p:ext uri="{BB962C8B-B14F-4D97-AF65-F5344CB8AC3E}">
        <p14:creationId xmlns:p14="http://schemas.microsoft.com/office/powerpoint/2010/main" val="3298011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D3308C-6B30-4BB5-8171-2332AC164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dirty="0"/>
              <a:t>Round 3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794B01-B61E-479F-9001-655030F93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4800" dirty="0"/>
              <a:t>Only one word! No gesture!</a:t>
            </a:r>
          </a:p>
        </p:txBody>
      </p:sp>
    </p:spTree>
    <p:extLst>
      <p:ext uri="{BB962C8B-B14F-4D97-AF65-F5344CB8AC3E}">
        <p14:creationId xmlns:p14="http://schemas.microsoft.com/office/powerpoint/2010/main" val="2518402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3F6080-351A-465B-A82B-DB201B824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538633"/>
            <a:ext cx="10134600" cy="1288489"/>
          </a:xfrm>
        </p:spPr>
        <p:txBody>
          <a:bodyPr/>
          <a:lstStyle/>
          <a:p>
            <a:pPr algn="ctr"/>
            <a:r>
              <a:rPr lang="en-IE" sz="4800" dirty="0">
                <a:latin typeface="Berlin Sans FB" panose="020E0602020502020306" pitchFamily="34" charset="0"/>
              </a:rPr>
              <a:t>PLAY THIS GAME WITH YOUR FRIENDS AND FAMILY!</a:t>
            </a:r>
            <a:br>
              <a:rPr lang="en-IE" sz="4800" dirty="0">
                <a:latin typeface="Berlin Sans FB" panose="020E0602020502020306" pitchFamily="34" charset="0"/>
              </a:rPr>
            </a:br>
            <a:r>
              <a:rPr lang="en-IE" sz="4800" u="sng" dirty="0">
                <a:latin typeface="Berlin Sans FB" panose="020E0602020502020306" pitchFamily="34" charset="0"/>
              </a:rPr>
              <a:t>MAKE YOUR OWN SENTENCES</a:t>
            </a:r>
            <a:br>
              <a:rPr lang="en-IE" sz="4800" dirty="0">
                <a:latin typeface="Berlin Sans FB" panose="020E0602020502020306" pitchFamily="34" charset="0"/>
              </a:rPr>
            </a:br>
            <a:r>
              <a:rPr lang="en-IE" sz="3600" dirty="0">
                <a:latin typeface="Berlin Sans FB" panose="020E0602020502020306" pitchFamily="34" charset="0"/>
              </a:rPr>
              <a:t>GOOGLE “FISHBOWL GAME”</a:t>
            </a:r>
            <a:endParaRPr lang="en-IE" sz="4800" dirty="0">
              <a:latin typeface="Berlin Sans FB" panose="020E0602020502020306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A37BE8E-2A12-45F8-B1A3-EE71D0BB9F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42" t="-4347" r="3312" b="42913"/>
          <a:stretch/>
        </p:blipFill>
        <p:spPr bwMode="auto">
          <a:xfrm>
            <a:off x="1397000" y="4845611"/>
            <a:ext cx="1483125" cy="186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静電気で紙を飛ばす子供のイラスト">
            <a:extLst>
              <a:ext uri="{FF2B5EF4-FFF2-40B4-BE49-F238E27FC236}">
                <a16:creationId xmlns:a16="http://schemas.microsoft.com/office/drawing/2014/main" id="{30932A74-A433-46C3-9E25-329E125B02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29"/>
          <a:stretch/>
        </p:blipFill>
        <p:spPr bwMode="auto">
          <a:xfrm>
            <a:off x="9163296" y="4845611"/>
            <a:ext cx="2368304" cy="186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89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9610AD-2FAD-4164-AC75-49BEE8035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177800"/>
            <a:ext cx="10134600" cy="1288489"/>
          </a:xfrm>
        </p:spPr>
        <p:txBody>
          <a:bodyPr/>
          <a:lstStyle/>
          <a:p>
            <a:r>
              <a:rPr lang="en-IE" sz="4400" dirty="0"/>
              <a:t>THE PAPER GAME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8C9974-391C-442B-946B-B27556ABC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1466289"/>
            <a:ext cx="8890000" cy="644797"/>
          </a:xfrm>
        </p:spPr>
        <p:txBody>
          <a:bodyPr/>
          <a:lstStyle/>
          <a:p>
            <a:r>
              <a:rPr lang="en-IE" sz="3200" dirty="0"/>
              <a:t>There are </a:t>
            </a:r>
            <a:r>
              <a:rPr lang="en-IE" sz="3200" b="1" dirty="0"/>
              <a:t>12 pieces of paper </a:t>
            </a:r>
            <a:r>
              <a:rPr lang="en-IE" sz="3200" dirty="0"/>
              <a:t>in the middle</a:t>
            </a:r>
          </a:p>
          <a:p>
            <a:endParaRPr lang="en-IE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3339AD00-88AA-474A-A35C-76A38A55F244}"/>
              </a:ext>
            </a:extLst>
          </p:cNvPr>
          <p:cNvSpPr txBox="1">
            <a:spLocks/>
          </p:cNvSpPr>
          <p:nvPr/>
        </p:nvSpPr>
        <p:spPr>
          <a:xfrm>
            <a:off x="279400" y="2113972"/>
            <a:ext cx="11493500" cy="644797"/>
          </a:xfrm>
          <a:prstGeom prst="rect">
            <a:avLst/>
          </a:prstGeom>
        </p:spPr>
        <p:txBody>
          <a:bodyPr lIns="109728" tIns="109728" rIns="109728" bIns="91440"/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1000"/>
              </a:spcBef>
              <a:buFontTx/>
              <a:buNone/>
              <a:defRPr sz="2000" kern="1200" spc="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4320" indent="-228600" algn="l" defTabSz="914400" rtl="0" eaLnBrk="1" latinLnBrk="0" hangingPunct="1">
              <a:lnSpc>
                <a:spcPct val="113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Char char="•"/>
              <a:defRPr sz="1800" kern="1200" spc="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13000"/>
              </a:lnSpc>
              <a:spcBef>
                <a:spcPts val="500"/>
              </a:spcBef>
              <a:buFontTx/>
              <a:buNone/>
              <a:defRPr sz="1600" kern="1200" spc="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8640" indent="-228600" algn="l" defTabSz="914400" rtl="0" eaLnBrk="1" latinLnBrk="0" hangingPunct="1">
              <a:lnSpc>
                <a:spcPct val="113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 spc="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548640" indent="0" algn="l" defTabSz="914400" rtl="0" eaLnBrk="1" latinLnBrk="0" hangingPunct="1">
              <a:lnSpc>
                <a:spcPct val="113000"/>
              </a:lnSpc>
              <a:spcBef>
                <a:spcPts val="500"/>
              </a:spcBef>
              <a:buFontTx/>
              <a:buNone/>
              <a:defRPr sz="1400" kern="1200" spc="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3200" dirty="0"/>
              <a:t>Take one out, and </a:t>
            </a:r>
            <a:r>
              <a:rPr lang="en-IE" sz="3200" b="1" dirty="0"/>
              <a:t>describe</a:t>
            </a:r>
            <a:r>
              <a:rPr lang="en-IE" sz="3200" dirty="0"/>
              <a:t> it to the person </a:t>
            </a:r>
            <a:r>
              <a:rPr lang="en-IE" sz="3200" b="1" dirty="0"/>
              <a:t>on your left</a:t>
            </a:r>
            <a:r>
              <a:rPr lang="en-IE" sz="3200" dirty="0"/>
              <a:t>. </a:t>
            </a:r>
          </a:p>
          <a:p>
            <a:endParaRPr lang="en-IE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8F9A3A6-4E9D-4596-B80E-F992B9D866A0}"/>
              </a:ext>
            </a:extLst>
          </p:cNvPr>
          <p:cNvSpPr txBox="1">
            <a:spLocks/>
          </p:cNvSpPr>
          <p:nvPr/>
        </p:nvSpPr>
        <p:spPr>
          <a:xfrm>
            <a:off x="279400" y="3345098"/>
            <a:ext cx="8890000" cy="644797"/>
          </a:xfrm>
          <a:prstGeom prst="rect">
            <a:avLst/>
          </a:prstGeom>
        </p:spPr>
        <p:txBody>
          <a:bodyPr lIns="109728" tIns="109728" rIns="109728" bIns="91440"/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1000"/>
              </a:spcBef>
              <a:buFontTx/>
              <a:buNone/>
              <a:defRPr sz="2000" kern="1200" spc="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4320" indent="-228600" algn="l" defTabSz="914400" rtl="0" eaLnBrk="1" latinLnBrk="0" hangingPunct="1">
              <a:lnSpc>
                <a:spcPct val="113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Char char="•"/>
              <a:defRPr sz="1800" kern="1200" spc="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13000"/>
              </a:lnSpc>
              <a:spcBef>
                <a:spcPts val="500"/>
              </a:spcBef>
              <a:buFontTx/>
              <a:buNone/>
              <a:defRPr sz="1600" kern="1200" spc="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8640" indent="-228600" algn="l" defTabSz="914400" rtl="0" eaLnBrk="1" latinLnBrk="0" hangingPunct="1">
              <a:lnSpc>
                <a:spcPct val="113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 spc="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548640" indent="0" algn="l" defTabSz="914400" rtl="0" eaLnBrk="1" latinLnBrk="0" hangingPunct="1">
              <a:lnSpc>
                <a:spcPct val="113000"/>
              </a:lnSpc>
              <a:spcBef>
                <a:spcPts val="500"/>
              </a:spcBef>
              <a:buFontTx/>
              <a:buNone/>
              <a:defRPr sz="1400" kern="1200" spc="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3200" dirty="0"/>
              <a:t>You </a:t>
            </a:r>
            <a:r>
              <a:rPr lang="en-US" altLang="ja-JP" sz="3200" u="sng" dirty="0"/>
              <a:t>cannot</a:t>
            </a:r>
            <a:r>
              <a:rPr lang="ja-JP" altLang="en-US" sz="3200" dirty="0"/>
              <a:t> </a:t>
            </a:r>
            <a:r>
              <a:rPr lang="en-IE" altLang="ja-JP" sz="3200" dirty="0"/>
              <a:t>use</a:t>
            </a:r>
            <a:r>
              <a:rPr lang="ja-JP" altLang="en-US" sz="3200" dirty="0"/>
              <a:t> </a:t>
            </a:r>
            <a:r>
              <a:rPr lang="en-IE" altLang="ja-JP" sz="3200" dirty="0"/>
              <a:t>the</a:t>
            </a:r>
            <a:r>
              <a:rPr lang="ja-JP" altLang="en-US" sz="3200" dirty="0"/>
              <a:t> </a:t>
            </a:r>
            <a:r>
              <a:rPr lang="en-IE" altLang="ja-JP" sz="3200" dirty="0"/>
              <a:t>words</a:t>
            </a:r>
            <a:r>
              <a:rPr lang="ja-JP" altLang="en-US" sz="3200" dirty="0"/>
              <a:t> </a:t>
            </a:r>
            <a:r>
              <a:rPr lang="en-IE" altLang="ja-JP" sz="3200" dirty="0"/>
              <a:t>on</a:t>
            </a:r>
            <a:r>
              <a:rPr lang="ja-JP" altLang="en-US" sz="3200" dirty="0"/>
              <a:t> </a:t>
            </a:r>
            <a:r>
              <a:rPr lang="en-IE" altLang="ja-JP" sz="3200" dirty="0"/>
              <a:t>the</a:t>
            </a:r>
            <a:r>
              <a:rPr lang="ja-JP" altLang="en-US" sz="3200" dirty="0"/>
              <a:t> </a:t>
            </a:r>
            <a:r>
              <a:rPr lang="en-IE" altLang="ja-JP" sz="3200" dirty="0"/>
              <a:t>paper</a:t>
            </a:r>
            <a:endParaRPr lang="en-IE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5415009A-1189-47D0-8F64-4B7379A20DB9}"/>
              </a:ext>
            </a:extLst>
          </p:cNvPr>
          <p:cNvSpPr txBox="1">
            <a:spLocks/>
          </p:cNvSpPr>
          <p:nvPr/>
        </p:nvSpPr>
        <p:spPr>
          <a:xfrm>
            <a:off x="279400" y="2703152"/>
            <a:ext cx="9563100" cy="644797"/>
          </a:xfrm>
          <a:prstGeom prst="rect">
            <a:avLst/>
          </a:prstGeom>
        </p:spPr>
        <p:txBody>
          <a:bodyPr lIns="109728" tIns="109728" rIns="109728" bIns="91440"/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1000"/>
              </a:spcBef>
              <a:buFontTx/>
              <a:buNone/>
              <a:defRPr sz="2000" kern="1200" spc="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4320" indent="-228600" algn="l" defTabSz="914400" rtl="0" eaLnBrk="1" latinLnBrk="0" hangingPunct="1">
              <a:lnSpc>
                <a:spcPct val="113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Char char="•"/>
              <a:defRPr sz="1800" kern="1200" spc="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13000"/>
              </a:lnSpc>
              <a:spcBef>
                <a:spcPts val="500"/>
              </a:spcBef>
              <a:buFontTx/>
              <a:buNone/>
              <a:defRPr sz="1600" kern="1200" spc="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8640" indent="-228600" algn="l" defTabSz="914400" rtl="0" eaLnBrk="1" latinLnBrk="0" hangingPunct="1">
              <a:lnSpc>
                <a:spcPct val="113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 spc="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548640" indent="0" algn="l" defTabSz="914400" rtl="0" eaLnBrk="1" latinLnBrk="0" hangingPunct="1">
              <a:lnSpc>
                <a:spcPct val="113000"/>
              </a:lnSpc>
              <a:spcBef>
                <a:spcPts val="500"/>
              </a:spcBef>
              <a:buFontTx/>
              <a:buNone/>
              <a:defRPr sz="1400" kern="1200" spc="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3200" dirty="0"/>
              <a:t>When they guess correctly, take another one.</a:t>
            </a:r>
            <a:endParaRPr lang="en-IE" dirty="0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22D250FB-645C-4EFA-91AF-861C668DB0E6}"/>
              </a:ext>
            </a:extLst>
          </p:cNvPr>
          <p:cNvSpPr txBox="1">
            <a:spLocks/>
          </p:cNvSpPr>
          <p:nvPr/>
        </p:nvSpPr>
        <p:spPr>
          <a:xfrm>
            <a:off x="279400" y="3989895"/>
            <a:ext cx="11328400" cy="644797"/>
          </a:xfrm>
          <a:prstGeom prst="rect">
            <a:avLst/>
          </a:prstGeom>
        </p:spPr>
        <p:txBody>
          <a:bodyPr lIns="109728" tIns="109728" rIns="109728" bIns="91440"/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1000"/>
              </a:spcBef>
              <a:buFontTx/>
              <a:buNone/>
              <a:defRPr sz="2000" kern="1200" spc="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4320" indent="-228600" algn="l" defTabSz="914400" rtl="0" eaLnBrk="1" latinLnBrk="0" hangingPunct="1">
              <a:lnSpc>
                <a:spcPct val="113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Char char="•"/>
              <a:defRPr sz="1800" kern="1200" spc="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13000"/>
              </a:lnSpc>
              <a:spcBef>
                <a:spcPts val="500"/>
              </a:spcBef>
              <a:buFontTx/>
              <a:buNone/>
              <a:defRPr sz="1600" kern="1200" spc="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8640" indent="-228600" algn="l" defTabSz="914400" rtl="0" eaLnBrk="1" latinLnBrk="0" hangingPunct="1">
              <a:lnSpc>
                <a:spcPct val="113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 spc="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548640" indent="0" algn="l" defTabSz="914400" rtl="0" eaLnBrk="1" latinLnBrk="0" hangingPunct="1">
              <a:lnSpc>
                <a:spcPct val="113000"/>
              </a:lnSpc>
              <a:spcBef>
                <a:spcPts val="500"/>
              </a:spcBef>
              <a:buFontTx/>
              <a:buNone/>
              <a:defRPr sz="1400" kern="1200" spc="5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3200" dirty="0"/>
              <a:t>You have </a:t>
            </a:r>
            <a:r>
              <a:rPr lang="en-IE" sz="3200" b="1" u="sng" dirty="0"/>
              <a:t>one minute</a:t>
            </a:r>
            <a:r>
              <a:rPr lang="en-IE" sz="3200" dirty="0"/>
              <a:t>, then it moves to the next person.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3212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BF8F27-C993-4265-94BD-A33404EBB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474663">
            <a:off x="1467545" y="2784755"/>
            <a:ext cx="9256910" cy="1288489"/>
          </a:xfrm>
        </p:spPr>
        <p:txBody>
          <a:bodyPr/>
          <a:lstStyle/>
          <a:p>
            <a:r>
              <a:rPr lang="en-IE" sz="13800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12983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3D40C2-EB60-4561-8783-D92258941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064" y="1251933"/>
            <a:ext cx="5867167" cy="1849087"/>
          </a:xfrm>
        </p:spPr>
        <p:txBody>
          <a:bodyPr/>
          <a:lstStyle/>
          <a:p>
            <a:r>
              <a:rPr lang="en-IE" sz="5400" dirty="0"/>
              <a:t>It’s an animal.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DEFA3FE-DC50-4C26-AE53-36973A945A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42" t="-4347" r="3312" b="42913"/>
          <a:stretch/>
        </p:blipFill>
        <p:spPr bwMode="auto">
          <a:xfrm>
            <a:off x="6795604" y="1985385"/>
            <a:ext cx="3665752" cy="459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52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74D545-E9FB-40B3-924D-E0D5D7249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8049" y="2140511"/>
            <a:ext cx="3217836" cy="1288489"/>
          </a:xfrm>
        </p:spPr>
        <p:txBody>
          <a:bodyPr/>
          <a:lstStyle/>
          <a:p>
            <a:r>
              <a:rPr lang="en-IE" sz="6000" dirty="0"/>
              <a:t>A cat!</a:t>
            </a:r>
          </a:p>
        </p:txBody>
      </p:sp>
      <p:pic>
        <p:nvPicPr>
          <p:cNvPr id="2052" name="Picture 4" descr="静電気で紙を飛ばす子供のイラスト">
            <a:extLst>
              <a:ext uri="{FF2B5EF4-FFF2-40B4-BE49-F238E27FC236}">
                <a16:creationId xmlns:a16="http://schemas.microsoft.com/office/drawing/2014/main" id="{9323640A-1D5A-4ECE-B7F7-0AAA98CD4E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29"/>
          <a:stretch/>
        </p:blipFill>
        <p:spPr bwMode="auto">
          <a:xfrm>
            <a:off x="6204310" y="2526224"/>
            <a:ext cx="4958990" cy="389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894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3D40C2-EB60-4561-8783-D92258941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0247" y="2221121"/>
            <a:ext cx="3665753" cy="1849087"/>
          </a:xfrm>
        </p:spPr>
        <p:txBody>
          <a:bodyPr/>
          <a:lstStyle/>
          <a:p>
            <a:r>
              <a:rPr lang="en-IE" sz="5400" dirty="0"/>
              <a:t>No it can fly!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DEFA3FE-DC50-4C26-AE53-36973A945A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42" t="-4347" r="3312" b="42913"/>
          <a:stretch/>
        </p:blipFill>
        <p:spPr bwMode="auto">
          <a:xfrm>
            <a:off x="6795604" y="1985385"/>
            <a:ext cx="3665752" cy="459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779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74D545-E9FB-40B3-924D-E0D5D7249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8048" y="2140511"/>
            <a:ext cx="4615052" cy="1288489"/>
          </a:xfrm>
        </p:spPr>
        <p:txBody>
          <a:bodyPr/>
          <a:lstStyle/>
          <a:p>
            <a:r>
              <a:rPr lang="en-IE" sz="6000" dirty="0"/>
              <a:t>It’s a bird!</a:t>
            </a:r>
          </a:p>
        </p:txBody>
      </p:sp>
      <p:pic>
        <p:nvPicPr>
          <p:cNvPr id="2052" name="Picture 4" descr="静電気で紙を飛ばす子供のイラスト">
            <a:extLst>
              <a:ext uri="{FF2B5EF4-FFF2-40B4-BE49-F238E27FC236}">
                <a16:creationId xmlns:a16="http://schemas.microsoft.com/office/drawing/2014/main" id="{9323640A-1D5A-4ECE-B7F7-0AAA98CD4E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29"/>
          <a:stretch/>
        </p:blipFill>
        <p:spPr bwMode="auto">
          <a:xfrm>
            <a:off x="6204310" y="2526224"/>
            <a:ext cx="4958990" cy="389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966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3D40C2-EB60-4561-8783-D92258941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0247" y="2221121"/>
            <a:ext cx="3665753" cy="1849087"/>
          </a:xfrm>
        </p:spPr>
        <p:txBody>
          <a:bodyPr/>
          <a:lstStyle/>
          <a:p>
            <a:r>
              <a:rPr lang="en-IE" sz="5400" dirty="0"/>
              <a:t>OK! For me, birds are good.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DEFA3FE-DC50-4C26-AE53-36973A945A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42" t="-4347" r="3312" b="42913"/>
          <a:stretch/>
        </p:blipFill>
        <p:spPr bwMode="auto">
          <a:xfrm>
            <a:off x="6795604" y="1985385"/>
            <a:ext cx="3665752" cy="459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695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74D545-E9FB-40B3-924D-E0D5D7249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748" y="2140511"/>
            <a:ext cx="1363852" cy="1288489"/>
          </a:xfrm>
        </p:spPr>
        <p:txBody>
          <a:bodyPr/>
          <a:lstStyle/>
          <a:p>
            <a:r>
              <a:rPr lang="en-IE" sz="8800" dirty="0"/>
              <a:t>?</a:t>
            </a:r>
            <a:endParaRPr lang="en-IE" sz="6000" dirty="0"/>
          </a:p>
        </p:txBody>
      </p:sp>
      <p:pic>
        <p:nvPicPr>
          <p:cNvPr id="2052" name="Picture 4" descr="静電気で紙を飛ばす子供のイラスト">
            <a:extLst>
              <a:ext uri="{FF2B5EF4-FFF2-40B4-BE49-F238E27FC236}">
                <a16:creationId xmlns:a16="http://schemas.microsoft.com/office/drawing/2014/main" id="{9323640A-1D5A-4ECE-B7F7-0AAA98CD4E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10" t="-26123" r="4610" b="47552"/>
          <a:stretch/>
        </p:blipFill>
        <p:spPr bwMode="auto">
          <a:xfrm>
            <a:off x="2991210" y="2784755"/>
            <a:ext cx="4958990" cy="389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A2FB1A-B1ED-4B04-A91B-0E9F5E112A11}"/>
              </a:ext>
            </a:extLst>
          </p:cNvPr>
          <p:cNvSpPr txBox="1"/>
          <p:nvPr/>
        </p:nvSpPr>
        <p:spPr>
          <a:xfrm>
            <a:off x="2721674" y="310583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3600" dirty="0">
                <a:latin typeface="+mj-lt"/>
              </a:rPr>
              <a:t>“For me, birds are good.”</a:t>
            </a:r>
          </a:p>
        </p:txBody>
      </p:sp>
    </p:spTree>
    <p:extLst>
      <p:ext uri="{BB962C8B-B14F-4D97-AF65-F5344CB8AC3E}">
        <p14:creationId xmlns:p14="http://schemas.microsoft.com/office/powerpoint/2010/main" val="1447961324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AnalogousFromDarkSeedLeftStep">
      <a:dk1>
        <a:srgbClr val="000000"/>
      </a:dk1>
      <a:lt1>
        <a:srgbClr val="FFFFFF"/>
      </a:lt1>
      <a:dk2>
        <a:srgbClr val="1A1634"/>
      </a:dk2>
      <a:lt2>
        <a:srgbClr val="F0F3F3"/>
      </a:lt2>
      <a:accent1>
        <a:srgbClr val="E72950"/>
      </a:accent1>
      <a:accent2>
        <a:srgbClr val="D5178E"/>
      </a:accent2>
      <a:accent3>
        <a:srgbClr val="DF29E7"/>
      </a:accent3>
      <a:accent4>
        <a:srgbClr val="7E17D5"/>
      </a:accent4>
      <a:accent5>
        <a:srgbClr val="4129E7"/>
      </a:accent5>
      <a:accent6>
        <a:srgbClr val="174ED5"/>
      </a:accent6>
      <a:hlink>
        <a:srgbClr val="7351C5"/>
      </a:hlink>
      <a:folHlink>
        <a:srgbClr val="7F7F7F"/>
      </a:folHlink>
    </a:clrScheme>
    <a:fontScheme name="Bembo">
      <a:majorFont>
        <a:latin typeface="Yu Mincho Demibold"/>
        <a:ea typeface=""/>
        <a:cs typeface=""/>
      </a:majorFont>
      <a:minorFont>
        <a:latin typeface="Yu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239</Words>
  <Application>Microsoft Office PowerPoint</Application>
  <PresentationFormat>ワイド画面</PresentationFormat>
  <Paragraphs>55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Yu Gothic</vt:lpstr>
      <vt:lpstr>Yu Mincho Demibold</vt:lpstr>
      <vt:lpstr>Arial</vt:lpstr>
      <vt:lpstr>Berlin Sans FB</vt:lpstr>
      <vt:lpstr>AdornVTI</vt:lpstr>
      <vt:lpstr>THE PAPER GAME! AKA FISHBOWL</vt:lpstr>
      <vt:lpstr>THE PAPER GAME</vt:lpstr>
      <vt:lpstr>EXAMPLE</vt:lpstr>
      <vt:lpstr>It’s an animal.</vt:lpstr>
      <vt:lpstr>A cat!</vt:lpstr>
      <vt:lpstr>No it can fly!</vt:lpstr>
      <vt:lpstr>It’s a bird!</vt:lpstr>
      <vt:lpstr>OK! For me, birds are good.</vt:lpstr>
      <vt:lpstr>?</vt:lpstr>
      <vt:lpstr>I like birds</vt:lpstr>
      <vt:lpstr>Correct!</vt:lpstr>
      <vt:lpstr>Next piece of paper…</vt:lpstr>
      <vt:lpstr>Play like this for one minute, then do it with the next pair</vt:lpstr>
      <vt:lpstr>TEAMS</vt:lpstr>
      <vt:lpstr>SCORE</vt:lpstr>
      <vt:lpstr>Round 2</vt:lpstr>
      <vt:lpstr>Round 3</vt:lpstr>
      <vt:lpstr>PLAY THIS GAME WITH YOUR FRIENDS AND FAMILY! MAKE YOUR OWN SENTENCES GOOGLE “FISHBOWL GAME”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PAPER GAME!</dc:title>
  <dc:creator>ＡＬＴ　玉津中(玉津中学校)</dc:creator>
  <cp:lastModifiedBy>ＡＬＴ　玉津中(玉津中学校)</cp:lastModifiedBy>
  <cp:revision>7</cp:revision>
  <dcterms:created xsi:type="dcterms:W3CDTF">2024-02-13T00:54:22Z</dcterms:created>
  <dcterms:modified xsi:type="dcterms:W3CDTF">2024-02-14T05:41:07Z</dcterms:modified>
</cp:coreProperties>
</file>