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  <p:sldId id="271" r:id="rId16"/>
    <p:sldId id="270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38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31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66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01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34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56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97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51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09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86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43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9ACD-6316-40DA-BAAF-0838143F2843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09DA-A599-4337-BD36-B28064127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99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2378" y="1"/>
            <a:ext cx="9144000" cy="2442754"/>
          </a:xfrm>
        </p:spPr>
        <p:txBody>
          <a:bodyPr>
            <a:normAutofit/>
          </a:bodyPr>
          <a:lstStyle/>
          <a:p>
            <a:r>
              <a:rPr lang="en-US" altLang="ja-JP" sz="8000" b="1" u="sng" dirty="0" smtClean="0">
                <a:latin typeface="Bahnschrift" panose="020B0502040204020203" pitchFamily="34" charset="0"/>
              </a:rPr>
              <a:t>Hawaii Pidgin vs American English</a:t>
            </a:r>
            <a:endParaRPr kumimoji="1" lang="ja-JP" altLang="en-US" sz="8000" b="1" u="sng" dirty="0">
              <a:latin typeface="Bahnschrift" panose="020B0502040204020203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97" y="2492883"/>
            <a:ext cx="7001692" cy="436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7200" u="sng" dirty="0" smtClean="0">
                <a:latin typeface="Bahnschrift" panose="020B0502040204020203" pitchFamily="34" charset="0"/>
              </a:rPr>
              <a:t>Grammar</a:t>
            </a:r>
            <a:endParaRPr kumimoji="1" lang="ja-JP" altLang="en-US" sz="6000" u="sng" dirty="0">
              <a:latin typeface="Bahnschrift" panose="020B0502040204020203" pitchFamily="34" charset="0"/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124177"/>
              </p:ext>
            </p:extLst>
          </p:nvPr>
        </p:nvGraphicFramePr>
        <p:xfrm>
          <a:off x="0" y="1120230"/>
          <a:ext cx="121920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8287977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392556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Hawaii</a:t>
                      </a:r>
                      <a:r>
                        <a:rPr kumimoji="1" lang="en-US" altLang="ja-JP" sz="4400" baseline="0" dirty="0" smtClean="0"/>
                        <a:t> Pidgin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English</a:t>
                      </a:r>
                      <a:endParaRPr kumimoji="1" lang="ja-JP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233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600" b="0" dirty="0" smtClean="0">
                          <a:latin typeface="Bahnschrift" panose="020B0502040204020203" pitchFamily="34" charset="0"/>
                        </a:rPr>
                        <a:t>Past-tense</a:t>
                      </a:r>
                      <a:r>
                        <a:rPr kumimoji="1" lang="en-US" altLang="ja-JP" sz="3600" b="1" baseline="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kumimoji="1" lang="en-US" altLang="ja-JP" sz="3600" b="1" dirty="0" smtClean="0">
                          <a:latin typeface="Bahnschrift" panose="020B0502040204020203" pitchFamily="34" charset="0"/>
                        </a:rPr>
                        <a:t>Wen</a:t>
                      </a:r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/>
                      </a:r>
                      <a:b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</a:br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I </a:t>
                      </a:r>
                      <a:r>
                        <a:rPr kumimoji="1" lang="en-US" altLang="ja-JP" sz="3600" b="1" dirty="0" smtClean="0">
                          <a:latin typeface="Bahnschrift" panose="020B0502040204020203" pitchFamily="34" charset="0"/>
                        </a:rPr>
                        <a:t>wen</a:t>
                      </a:r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 sleep good last night</a:t>
                      </a:r>
                      <a:endParaRPr kumimoji="1" lang="ja-JP" altLang="en-US" sz="3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Past-tense (Verb-</a:t>
                      </a:r>
                      <a:r>
                        <a:rPr kumimoji="1" lang="en-US" altLang="ja-JP" sz="3600" dirty="0" err="1" smtClean="0">
                          <a:latin typeface="Bahnschrift" panose="020B0502040204020203" pitchFamily="34" charset="0"/>
                        </a:rPr>
                        <a:t>ed</a:t>
                      </a:r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/</a:t>
                      </a:r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 or verb-t) </a:t>
                      </a:r>
                    </a:p>
                    <a:p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I </a:t>
                      </a:r>
                      <a:r>
                        <a:rPr kumimoji="1" lang="en-US" altLang="ja-JP" sz="3600" b="1" baseline="0" dirty="0" smtClean="0">
                          <a:latin typeface="Bahnschrift" panose="020B0502040204020203" pitchFamily="34" charset="0"/>
                        </a:rPr>
                        <a:t>slept</a:t>
                      </a:r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 well last night.</a:t>
                      </a:r>
                      <a:endParaRPr kumimoji="1" lang="ja-JP" altLang="en-US" sz="3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87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600" b="0" dirty="0" smtClean="0">
                          <a:latin typeface="Bahnschrift" panose="020B0502040204020203" pitchFamily="34" charset="0"/>
                        </a:rPr>
                        <a:t>Past-tense</a:t>
                      </a:r>
                      <a:r>
                        <a:rPr kumimoji="1" lang="en-US" altLang="ja-JP" sz="3600" b="0" baseline="0" dirty="0" smtClean="0">
                          <a:latin typeface="Bahnschrift" panose="020B0502040204020203" pitchFamily="34" charset="0"/>
                        </a:rPr>
                        <a:t> Negation </a:t>
                      </a:r>
                      <a:r>
                        <a:rPr kumimoji="1" lang="en-US" altLang="ja-JP" sz="3600" b="1" baseline="0" dirty="0" smtClean="0">
                          <a:latin typeface="Bahnschrift" panose="020B0502040204020203" pitchFamily="34" charset="0"/>
                        </a:rPr>
                        <a:t>Neva</a:t>
                      </a:r>
                    </a:p>
                    <a:p>
                      <a:r>
                        <a:rPr kumimoji="1" lang="en-US" altLang="ja-JP" sz="3600" b="0" baseline="0" dirty="0" smtClean="0">
                          <a:latin typeface="Bahnschrift" panose="020B0502040204020203" pitchFamily="34" charset="0"/>
                        </a:rPr>
                        <a:t>I </a:t>
                      </a:r>
                      <a:r>
                        <a:rPr kumimoji="1" lang="en-US" altLang="ja-JP" sz="3600" b="1" baseline="0" dirty="0" err="1" smtClean="0">
                          <a:latin typeface="Bahnschrift" panose="020B0502040204020203" pitchFamily="34" charset="0"/>
                        </a:rPr>
                        <a:t>neva</a:t>
                      </a:r>
                      <a:r>
                        <a:rPr kumimoji="1" lang="en-US" altLang="ja-JP" sz="3600" b="0" baseline="0" dirty="0" smtClean="0">
                          <a:latin typeface="Bahnschrift" panose="020B0502040204020203" pitchFamily="34" charset="0"/>
                        </a:rPr>
                        <a:t> eat yet. </a:t>
                      </a:r>
                      <a:endParaRPr kumimoji="1" lang="ja-JP" altLang="en-US" sz="3600" b="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Did/ Have + </a:t>
                      </a:r>
                      <a:r>
                        <a:rPr kumimoji="1" lang="en-US" altLang="ja-JP" sz="3600" dirty="0" err="1" smtClean="0">
                          <a:latin typeface="Bahnschrift" panose="020B0502040204020203" pitchFamily="34" charset="0"/>
                        </a:rPr>
                        <a:t>n’t</a:t>
                      </a:r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 + verb</a:t>
                      </a:r>
                    </a:p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I </a:t>
                      </a:r>
                      <a:r>
                        <a:rPr kumimoji="1" lang="en-US" altLang="ja-JP" sz="3600" b="1" dirty="0" smtClean="0">
                          <a:latin typeface="Bahnschrift" panose="020B0502040204020203" pitchFamily="34" charset="0"/>
                        </a:rPr>
                        <a:t>didn’t</a:t>
                      </a:r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 eat</a:t>
                      </a:r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 yet. </a:t>
                      </a:r>
                      <a:endParaRPr kumimoji="1" lang="ja-JP" altLang="en-US" sz="3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47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Verb</a:t>
                      </a:r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 stay</a:t>
                      </a:r>
                    </a:p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I </a:t>
                      </a:r>
                      <a:r>
                        <a:rPr kumimoji="1" lang="en-US" altLang="ja-JP" sz="3600" b="1" dirty="0" smtClean="0">
                          <a:latin typeface="Bahnschrift" panose="020B0502040204020203" pitchFamily="34" charset="0"/>
                        </a:rPr>
                        <a:t>stay</a:t>
                      </a:r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 using um</a:t>
                      </a:r>
                      <a:endParaRPr kumimoji="1" lang="ja-JP" altLang="en-US" sz="3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Am/ Is/ Are Implies a continuous state</a:t>
                      </a:r>
                    </a:p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I</a:t>
                      </a:r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kumimoji="1" lang="en-US" altLang="ja-JP" sz="3600" b="1" baseline="0" dirty="0" smtClean="0">
                          <a:latin typeface="Bahnschrift" panose="020B0502040204020203" pitchFamily="34" charset="0"/>
                        </a:rPr>
                        <a:t>am</a:t>
                      </a:r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 using it. </a:t>
                      </a:r>
                      <a:endParaRPr kumimoji="1" lang="en-US" altLang="ja-JP" sz="3600" dirty="0" smtClean="0">
                        <a:latin typeface="Bahnschrift" panose="020B0502040204020203" pitchFamily="34" charset="0"/>
                      </a:endParaRPr>
                    </a:p>
                    <a:p>
                      <a:endParaRPr kumimoji="1" lang="ja-JP" altLang="en-US" sz="3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653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62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8000" b="1" u="sng" dirty="0" smtClean="0">
                <a:latin typeface="Bahnschrift" panose="020B0502040204020203" pitchFamily="34" charset="0"/>
                <a:cs typeface="Arial" panose="020B0604020202020204" pitchFamily="34" charset="0"/>
              </a:rPr>
              <a:t>Activity #3: </a:t>
            </a:r>
            <a:endParaRPr kumimoji="1" lang="ja-JP" altLang="en-US" sz="8000" b="1" u="sng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algn="ctr"/>
            <a:r>
              <a:rPr lang="en-US" altLang="ja-JP" sz="5400" dirty="0" smtClean="0">
                <a:latin typeface="Bahnschrift" panose="020B0502040204020203" pitchFamily="34" charset="0"/>
              </a:rPr>
              <a:t>Using the grammar table, create one Hawaii pidgin sentence and an English translation. </a:t>
            </a:r>
            <a:endParaRPr kumimoji="1" lang="ja-JP" altLang="en-US" sz="5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93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7200" dirty="0" smtClean="0">
                <a:latin typeface="Bahnschrift" panose="020B0502040204020203" pitchFamily="34" charset="0"/>
                <a:cs typeface="Arial" panose="020B0604020202020204" pitchFamily="34" charset="0"/>
              </a:rPr>
              <a:t>If can, can. If no can, no can. </a:t>
            </a:r>
            <a:endParaRPr kumimoji="1" lang="ja-JP" altLang="en-US" sz="72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965008"/>
            <a:ext cx="12192000" cy="48929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5400" dirty="0" smtClean="0">
                <a:latin typeface="Bahnschrift" panose="020B0502040204020203" pitchFamily="34" charset="0"/>
              </a:rPr>
              <a:t>If I can do it, I will do it </a:t>
            </a:r>
            <a:r>
              <a:rPr kumimoji="1" lang="en-US" altLang="ja-JP" sz="5400" b="1" u="sng" dirty="0" smtClean="0">
                <a:latin typeface="Bahnschrift" panose="020B0502040204020203" pitchFamily="34" charset="0"/>
              </a:rPr>
              <a:t>OR </a:t>
            </a:r>
          </a:p>
          <a:p>
            <a:pPr marL="0" indent="0">
              <a:buNone/>
            </a:pPr>
            <a:r>
              <a:rPr lang="en-US" altLang="ja-JP" sz="5400" dirty="0">
                <a:latin typeface="Bahnschrift" panose="020B0502040204020203" pitchFamily="34" charset="0"/>
              </a:rPr>
              <a:t>	</a:t>
            </a:r>
            <a:r>
              <a:rPr kumimoji="1" lang="en-US" altLang="ja-JP" sz="5400" dirty="0" smtClean="0">
                <a:latin typeface="Bahnschrift" panose="020B0502040204020203" pitchFamily="34" charset="0"/>
              </a:rPr>
              <a:t>If you can do it, please do it. </a:t>
            </a:r>
          </a:p>
          <a:p>
            <a:pPr marL="0" indent="0">
              <a:buNone/>
            </a:pPr>
            <a:r>
              <a:rPr lang="en-US" altLang="ja-JP" sz="5400" dirty="0" smtClean="0">
                <a:latin typeface="Bahnschrift" panose="020B0502040204020203" pitchFamily="34" charset="0"/>
              </a:rPr>
              <a:t>2.  If I can’t do it, I won’t do it </a:t>
            </a:r>
            <a:r>
              <a:rPr lang="en-US" altLang="ja-JP" sz="5400" b="1" u="sng" dirty="0" smtClean="0">
                <a:latin typeface="Bahnschrift" panose="020B0502040204020203" pitchFamily="34" charset="0"/>
              </a:rPr>
              <a:t>OR</a:t>
            </a:r>
            <a:r>
              <a:rPr lang="en-US" altLang="ja-JP" sz="5400" dirty="0" smtClean="0">
                <a:latin typeface="Bahnschrift" panose="020B0502040204020203" pitchFamily="34" charset="0"/>
              </a:rPr>
              <a:t> </a:t>
            </a:r>
          </a:p>
          <a:p>
            <a:pPr marL="457200" lvl="1" indent="0">
              <a:buNone/>
            </a:pPr>
            <a:r>
              <a:rPr kumimoji="1" lang="en-US" altLang="ja-JP" sz="4800" dirty="0">
                <a:latin typeface="Bahnschrift" panose="020B0502040204020203" pitchFamily="34" charset="0"/>
              </a:rPr>
              <a:t>	</a:t>
            </a:r>
            <a:r>
              <a:rPr kumimoji="1" lang="en-US" altLang="ja-JP" sz="4800" dirty="0" smtClean="0">
                <a:latin typeface="Bahnschrift" panose="020B0502040204020203" pitchFamily="34" charset="0"/>
              </a:rPr>
              <a:t>If you can’t do it, you can’t do it (It’s fine if yo</a:t>
            </a:r>
            <a:r>
              <a:rPr lang="en-US" altLang="ja-JP" sz="4800" dirty="0" smtClean="0">
                <a:latin typeface="Bahnschrift" panose="020B0502040204020203" pitchFamily="34" charset="0"/>
              </a:rPr>
              <a:t>u can’t do it). </a:t>
            </a:r>
            <a:endParaRPr kumimoji="1" lang="ja-JP" altLang="en-US" sz="4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8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6000" b="1" u="sng" dirty="0" smtClean="0">
                <a:latin typeface="Bahnschrift" panose="020B0502040204020203" pitchFamily="34" charset="0"/>
              </a:rPr>
              <a:t>Pronunciation </a:t>
            </a:r>
            <a:endParaRPr kumimoji="1" lang="ja-JP" altLang="en-US" sz="6000" b="1" u="sng" dirty="0">
              <a:latin typeface="Bahnschrift" panose="020B0502040204020203" pitchFamily="34" charset="0"/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616966"/>
              </p:ext>
            </p:extLst>
          </p:nvPr>
        </p:nvGraphicFramePr>
        <p:xfrm>
          <a:off x="0" y="1318715"/>
          <a:ext cx="12192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45961751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51713713"/>
                    </a:ext>
                  </a:extLst>
                </a:gridCol>
              </a:tblGrid>
              <a:tr h="2631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/>
                        <a:t>Hawaii Pidgin</a:t>
                      </a:r>
                      <a:endParaRPr kumimoji="1" lang="ja-JP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/>
                        <a:t>English</a:t>
                      </a:r>
                      <a:endParaRPr kumimoji="1" lang="ja-JP" alt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82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600" b="1" dirty="0" smtClean="0"/>
                        <a:t>Dis/ Das</a:t>
                      </a:r>
                      <a:r>
                        <a:rPr kumimoji="1" lang="en-US" altLang="ja-JP" sz="3600" b="1" baseline="0" dirty="0" smtClean="0"/>
                        <a:t> </a:t>
                      </a:r>
                    </a:p>
                    <a:p>
                      <a:r>
                        <a:rPr kumimoji="1" lang="en-US" altLang="ja-JP" sz="3600" b="1" baseline="0" dirty="0" smtClean="0"/>
                        <a:t>Das</a:t>
                      </a:r>
                      <a:r>
                        <a:rPr kumimoji="1" lang="en-US" altLang="ja-JP" sz="3600" baseline="0" dirty="0" smtClean="0"/>
                        <a:t> how we do um </a:t>
                      </a:r>
                      <a:endParaRPr kumimoji="1" lang="en-US" altLang="ja-JP" sz="3600" dirty="0" smtClean="0"/>
                    </a:p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 smtClean="0"/>
                        <a:t>This/</a:t>
                      </a:r>
                      <a:r>
                        <a:rPr kumimoji="1" lang="en-US" altLang="ja-JP" sz="3600" b="1" baseline="0" dirty="0" smtClean="0"/>
                        <a:t> That’s </a:t>
                      </a:r>
                    </a:p>
                    <a:p>
                      <a:r>
                        <a:rPr kumimoji="1" lang="en-US" altLang="ja-JP" sz="3600" b="1" dirty="0" smtClean="0"/>
                        <a:t>That’s</a:t>
                      </a:r>
                      <a:r>
                        <a:rPr kumimoji="1" lang="en-US" altLang="ja-JP" sz="3600" dirty="0" smtClean="0"/>
                        <a:t> how we do it 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232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600" b="1" dirty="0" smtClean="0"/>
                        <a:t>Dah</a:t>
                      </a:r>
                    </a:p>
                    <a:p>
                      <a:r>
                        <a:rPr kumimoji="1" lang="en-US" altLang="ja-JP" sz="3600" dirty="0" smtClean="0"/>
                        <a:t>Pass</a:t>
                      </a:r>
                      <a:r>
                        <a:rPr kumimoji="1" lang="en-US" altLang="ja-JP" sz="3600" baseline="0" dirty="0" smtClean="0"/>
                        <a:t> me </a:t>
                      </a:r>
                      <a:r>
                        <a:rPr kumimoji="1" lang="en-US" altLang="ja-JP" sz="3600" b="1" baseline="0" dirty="0" smtClean="0"/>
                        <a:t>dah</a:t>
                      </a:r>
                      <a:r>
                        <a:rPr kumimoji="1" lang="en-US" altLang="ja-JP" sz="3600" baseline="0" dirty="0" smtClean="0"/>
                        <a:t> pencil. 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 smtClean="0"/>
                        <a:t>The</a:t>
                      </a:r>
                    </a:p>
                    <a:p>
                      <a:r>
                        <a:rPr kumimoji="1" lang="en-US" altLang="ja-JP" sz="3600" dirty="0" smtClean="0"/>
                        <a:t>Please pass me </a:t>
                      </a:r>
                      <a:r>
                        <a:rPr kumimoji="1" lang="en-US" altLang="ja-JP" sz="3600" b="1" dirty="0" smtClean="0"/>
                        <a:t>the</a:t>
                      </a:r>
                      <a:r>
                        <a:rPr kumimoji="1" lang="en-US" altLang="ja-JP" sz="3600" dirty="0" smtClean="0"/>
                        <a:t> pencil.</a:t>
                      </a:r>
                      <a:r>
                        <a:rPr kumimoji="1" lang="en-US" altLang="ja-JP" sz="3600" baseline="0" dirty="0" smtClean="0"/>
                        <a:t> 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3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600" b="1" dirty="0" err="1" smtClean="0"/>
                        <a:t>Tink</a:t>
                      </a:r>
                      <a:endParaRPr kumimoji="1" lang="en-US" altLang="ja-JP" sz="3600" b="1" dirty="0" smtClean="0"/>
                    </a:p>
                    <a:p>
                      <a:r>
                        <a:rPr kumimoji="1" lang="en-US" altLang="ja-JP" sz="3600" b="0" dirty="0" smtClean="0"/>
                        <a:t>Wat</a:t>
                      </a:r>
                      <a:r>
                        <a:rPr kumimoji="1" lang="en-US" altLang="ja-JP" sz="3600" b="0" baseline="0" dirty="0" smtClean="0"/>
                        <a:t> you </a:t>
                      </a:r>
                      <a:r>
                        <a:rPr kumimoji="1" lang="en-US" altLang="ja-JP" sz="3600" b="1" baseline="0" dirty="0" err="1" smtClean="0"/>
                        <a:t>tink</a:t>
                      </a:r>
                      <a:r>
                        <a:rPr kumimoji="1" lang="en-US" altLang="ja-JP" sz="3600" b="0" baseline="0" dirty="0" smtClean="0"/>
                        <a:t>?</a:t>
                      </a:r>
                      <a:endParaRPr kumimoji="1" lang="ja-JP" alt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="1" dirty="0" smtClean="0"/>
                        <a:t>Think</a:t>
                      </a:r>
                      <a:endParaRPr kumimoji="1" lang="en-US" altLang="ja-JP" sz="3600" b="0" dirty="0" smtClean="0"/>
                    </a:p>
                    <a:p>
                      <a:r>
                        <a:rPr kumimoji="1" lang="en-US" altLang="ja-JP" sz="3600" b="0" dirty="0" smtClean="0"/>
                        <a:t>What</a:t>
                      </a:r>
                      <a:r>
                        <a:rPr kumimoji="1" lang="en-US" altLang="ja-JP" sz="3600" b="0" baseline="0" dirty="0" smtClean="0"/>
                        <a:t> do you </a:t>
                      </a:r>
                      <a:r>
                        <a:rPr kumimoji="1" lang="en-US" altLang="ja-JP" sz="3600" b="1" baseline="0" dirty="0" smtClean="0"/>
                        <a:t>think</a:t>
                      </a:r>
                      <a:r>
                        <a:rPr kumimoji="1" lang="en-US" altLang="ja-JP" sz="3600" b="0" baseline="0" dirty="0" smtClean="0"/>
                        <a:t>?</a:t>
                      </a:r>
                      <a:endParaRPr kumimoji="1" lang="ja-JP" altLang="en-US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901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98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6000" b="1" u="sng" dirty="0" smtClean="0">
                <a:latin typeface="Bahnschrift" panose="020B0502040204020203" pitchFamily="34" charset="0"/>
              </a:rPr>
              <a:t>Hawaii Pidgin Pronunciation </a:t>
            </a:r>
            <a:endParaRPr kumimoji="1" lang="ja-JP" altLang="en-US" sz="6000" b="1" u="sng" dirty="0">
              <a:latin typeface="Bahnschrift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ja-JP" sz="4400" dirty="0" smtClean="0">
                <a:latin typeface="Bahnschrift" panose="020B0502040204020203" pitchFamily="34" charset="0"/>
              </a:rPr>
              <a:t>1. </a:t>
            </a:r>
            <a:r>
              <a:rPr lang="en-US" altLang="ja-JP" sz="4400" dirty="0" err="1" smtClean="0">
                <a:latin typeface="Bahnschrift" panose="020B0502040204020203" pitchFamily="34" charset="0"/>
              </a:rPr>
              <a:t>Th</a:t>
            </a:r>
            <a:r>
              <a:rPr lang="en-US" altLang="ja-JP" sz="4400" dirty="0">
                <a:latin typeface="Bahnschrift" panose="020B0502040204020203" pitchFamily="34" charset="0"/>
              </a:rPr>
              <a:t> sounds either drop the h (think &gt; </a:t>
            </a:r>
            <a:r>
              <a:rPr lang="en-US" altLang="ja-JP" sz="4400" dirty="0" err="1">
                <a:latin typeface="Bahnschrift" panose="020B0502040204020203" pitchFamily="34" charset="0"/>
              </a:rPr>
              <a:t>tink</a:t>
            </a:r>
            <a:r>
              <a:rPr lang="en-US" altLang="ja-JP" sz="4400" dirty="0">
                <a:latin typeface="Bahnschrift" panose="020B0502040204020203" pitchFamily="34" charset="0"/>
              </a:rPr>
              <a:t>) or are pronounced as a d (that &gt; </a:t>
            </a:r>
            <a:r>
              <a:rPr lang="en-US" altLang="ja-JP" sz="4400" dirty="0" err="1">
                <a:latin typeface="Bahnschrift" panose="020B0502040204020203" pitchFamily="34" charset="0"/>
              </a:rPr>
              <a:t>dat</a:t>
            </a:r>
            <a:r>
              <a:rPr lang="en-US" altLang="ja-JP" sz="4400" dirty="0">
                <a:latin typeface="Bahnschrift" panose="020B0502040204020203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4400" dirty="0" smtClean="0">
                <a:latin typeface="Bahnschrift" panose="020B0502040204020203" pitchFamily="34" charset="0"/>
              </a:rPr>
              <a:t>2. R</a:t>
            </a:r>
            <a:r>
              <a:rPr lang="en-US" altLang="ja-JP" sz="4400" dirty="0">
                <a:latin typeface="Bahnschrift" panose="020B0502040204020203" pitchFamily="34" charset="0"/>
              </a:rPr>
              <a:t>, when preceded by a vowel, is dropped (more better &gt; </a:t>
            </a:r>
            <a:r>
              <a:rPr lang="en-US" altLang="ja-JP" sz="4400" dirty="0" err="1">
                <a:latin typeface="Bahnschrift" panose="020B0502040204020203" pitchFamily="34" charset="0"/>
              </a:rPr>
              <a:t>mo</a:t>
            </a:r>
            <a:r>
              <a:rPr lang="en-US" altLang="ja-JP" sz="4400" dirty="0">
                <a:latin typeface="Bahnschrift" panose="020B0502040204020203" pitchFamily="34" charset="0"/>
              </a:rPr>
              <a:t>’ </a:t>
            </a:r>
            <a:r>
              <a:rPr lang="en-US" altLang="ja-JP" sz="4400" dirty="0" err="1">
                <a:latin typeface="Bahnschrift" panose="020B0502040204020203" pitchFamily="34" charset="0"/>
              </a:rPr>
              <a:t>bettah</a:t>
            </a:r>
            <a:r>
              <a:rPr lang="en-US" altLang="ja-JP" sz="4400" dirty="0">
                <a:latin typeface="Bahnschrift" panose="020B0502040204020203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4400" dirty="0" smtClean="0">
                <a:latin typeface="Bahnschrift" panose="020B0502040204020203" pitchFamily="34" charset="0"/>
              </a:rPr>
              <a:t>3. Likewise</a:t>
            </a:r>
            <a:r>
              <a:rPr lang="en-US" altLang="ja-JP" sz="4400" dirty="0">
                <a:latin typeface="Bahnschrift" panose="020B0502040204020203" pitchFamily="34" charset="0"/>
              </a:rPr>
              <a:t>, L sounds at the end of words are pronounced like o (people &gt; </a:t>
            </a:r>
            <a:r>
              <a:rPr lang="en-US" altLang="ja-JP" sz="4400" dirty="0" err="1">
                <a:latin typeface="Bahnschrift" panose="020B0502040204020203" pitchFamily="34" charset="0"/>
              </a:rPr>
              <a:t>peepo</a:t>
            </a:r>
            <a:r>
              <a:rPr lang="en-US" altLang="ja-JP" sz="4400" dirty="0">
                <a:latin typeface="Bahnschrift" panose="020B0502040204020203" pitchFamily="34" charset="0"/>
              </a:rPr>
              <a:t>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94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600" y="365125"/>
            <a:ext cx="12090400" cy="1325563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5400" b="1" u="sng" dirty="0" smtClean="0">
                <a:latin typeface="Bahnschrift" panose="020B0502040204020203" pitchFamily="34" charset="0"/>
              </a:rPr>
              <a:t>Activity #4: List three ways pros and cons of pidgin</a:t>
            </a:r>
            <a:endParaRPr kumimoji="1" lang="ja-JP" altLang="en-US" sz="5400" b="1" u="sng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688808"/>
              </p:ext>
            </p:extLst>
          </p:nvPr>
        </p:nvGraphicFramePr>
        <p:xfrm>
          <a:off x="0" y="1825623"/>
          <a:ext cx="12192000" cy="4735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39222455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068481898"/>
                    </a:ext>
                  </a:extLst>
                </a:gridCol>
              </a:tblGrid>
              <a:tr h="8866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u="sng" dirty="0" smtClean="0">
                          <a:latin typeface="Bahnschrift" panose="020B0502040204020203" pitchFamily="34" charset="0"/>
                        </a:rPr>
                        <a:t>Pros</a:t>
                      </a:r>
                      <a:endParaRPr kumimoji="1" lang="ja-JP" altLang="en-US" sz="4400" u="sng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u="sng" dirty="0" smtClean="0">
                          <a:latin typeface="Bahnschrift" panose="020B0502040204020203" pitchFamily="34" charset="0"/>
                        </a:rPr>
                        <a:t>Cons</a:t>
                      </a:r>
                      <a:endParaRPr kumimoji="1" lang="ja-JP" altLang="en-US" sz="4400" u="sng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741526"/>
                  </a:ext>
                </a:extLst>
              </a:tr>
              <a:tr h="886619"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Ex. It</a:t>
                      </a:r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 is easy to understand.</a:t>
                      </a:r>
                      <a:endParaRPr kumimoji="1" lang="ja-JP" altLang="en-US" sz="3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Ex. There</a:t>
                      </a:r>
                      <a:r>
                        <a:rPr kumimoji="1" lang="en-US" altLang="ja-JP" sz="3600" baseline="0" dirty="0" smtClean="0">
                          <a:latin typeface="Bahnschrift" panose="020B0502040204020203" pitchFamily="34" charset="0"/>
                        </a:rPr>
                        <a:t> are too many languages.</a:t>
                      </a:r>
                      <a:endParaRPr kumimoji="1" lang="ja-JP" altLang="en-US" sz="3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26016"/>
                  </a:ext>
                </a:extLst>
              </a:tr>
              <a:tr h="886619">
                <a:tc>
                  <a:txBody>
                    <a:bodyPr/>
                    <a:lstStyle/>
                    <a:p>
                      <a:endParaRPr kumimoji="1" lang="ja-JP" altLang="en-US" sz="48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48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321067"/>
                  </a:ext>
                </a:extLst>
              </a:tr>
              <a:tr h="886619">
                <a:tc>
                  <a:txBody>
                    <a:bodyPr/>
                    <a:lstStyle/>
                    <a:p>
                      <a:endParaRPr kumimoji="1" lang="ja-JP" altLang="en-US" sz="48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48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911196"/>
                  </a:ext>
                </a:extLst>
              </a:tr>
              <a:tr h="886619">
                <a:tc>
                  <a:txBody>
                    <a:bodyPr/>
                    <a:lstStyle/>
                    <a:p>
                      <a:endParaRPr kumimoji="1" lang="ja-JP" altLang="en-US" sz="48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48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056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2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Speaking Activity</a:t>
            </a:r>
            <a:endParaRPr kumimoji="1" lang="ja-JP" altLang="en-US" sz="5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>
                <a:latin typeface="Bahnschrift" panose="020B0502040204020203" pitchFamily="34" charset="0"/>
              </a:rPr>
              <a:t>Pair </a:t>
            </a:r>
            <a:r>
              <a:rPr lang="en-US" altLang="ja-JP" sz="5400" dirty="0" smtClean="0">
                <a:latin typeface="Bahnschrift" panose="020B0502040204020203" pitchFamily="34" charset="0"/>
              </a:rPr>
              <a:t>up! </a:t>
            </a:r>
          </a:p>
          <a:p>
            <a:r>
              <a:rPr kumimoji="1" lang="en-US" altLang="ja-JP" sz="5400" dirty="0" smtClean="0">
                <a:latin typeface="Bahnschrift" panose="020B0502040204020203" pitchFamily="34" charset="0"/>
              </a:rPr>
              <a:t>With your partner, please talk. </a:t>
            </a:r>
            <a:endParaRPr lang="en-US" altLang="ja-JP" sz="5400" dirty="0" smtClean="0">
              <a:latin typeface="Bahnschrift" panose="020B0502040204020203" pitchFamily="34" charset="0"/>
            </a:endParaRPr>
          </a:p>
          <a:p>
            <a:endParaRPr kumimoji="1" lang="en-US" altLang="ja-JP" sz="5400" dirty="0">
              <a:latin typeface="Bahnschrift" panose="020B0502040204020203" pitchFamily="34" charset="0"/>
            </a:endParaRPr>
          </a:p>
          <a:p>
            <a:r>
              <a:rPr lang="en-US" altLang="ja-JP" sz="5400" dirty="0" smtClean="0">
                <a:latin typeface="Bahnschrift" panose="020B0502040204020203" pitchFamily="34" charset="0"/>
              </a:rPr>
              <a:t>Is </a:t>
            </a:r>
            <a:r>
              <a:rPr lang="en-US" altLang="ja-JP" sz="5400" smtClean="0">
                <a:latin typeface="Bahnschrift" panose="020B0502040204020203" pitchFamily="34" charset="0"/>
              </a:rPr>
              <a:t>Hawaii Pidgin </a:t>
            </a:r>
            <a:r>
              <a:rPr lang="en-US" altLang="ja-JP" sz="5400" dirty="0" smtClean="0">
                <a:latin typeface="Bahnschrift" panose="020B0502040204020203" pitchFamily="34" charset="0"/>
              </a:rPr>
              <a:t>a real language?</a:t>
            </a:r>
            <a:endParaRPr kumimoji="1" lang="en-US" altLang="ja-JP" sz="5400" dirty="0" smtClean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0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6000" b="1" u="sng" dirty="0" smtClean="0">
                <a:latin typeface="Bahnschrift" panose="020B0502040204020203" pitchFamily="34" charset="0"/>
              </a:rPr>
              <a:t>What is Hawaii Pidgin? </a:t>
            </a:r>
            <a:endParaRPr kumimoji="1" lang="ja-JP" altLang="en-US" sz="6000" b="1" u="sng" dirty="0">
              <a:latin typeface="Bahnschrift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410199"/>
          </a:xfrm>
        </p:spPr>
        <p:txBody>
          <a:bodyPr>
            <a:normAutofit lnSpcReduction="10000"/>
          </a:bodyPr>
          <a:lstStyle/>
          <a:p>
            <a:r>
              <a:rPr lang="en-US" altLang="ja-JP" sz="4000" dirty="0" smtClean="0">
                <a:latin typeface="Bahnschrift" panose="020B0502040204020203" pitchFamily="34" charset="0"/>
              </a:rPr>
              <a:t>Hawaii Pidgin is a creole language spoken in Hawaii. </a:t>
            </a:r>
          </a:p>
          <a:p>
            <a:r>
              <a:rPr kumimoji="1" lang="en-US" altLang="ja-JP" sz="4000" dirty="0" smtClean="0">
                <a:latin typeface="Bahnschrift" panose="020B0502040204020203" pitchFamily="34" charset="0"/>
              </a:rPr>
              <a:t>A creole language is a language made from mixing other languages together. </a:t>
            </a:r>
            <a:endParaRPr lang="en-US" altLang="ja-JP" sz="4000" dirty="0">
              <a:latin typeface="Bahnschrift" panose="020B0502040204020203" pitchFamily="34" charset="0"/>
            </a:endParaRPr>
          </a:p>
          <a:p>
            <a:r>
              <a:rPr kumimoji="1" lang="en-US" altLang="ja-JP" sz="4000" dirty="0" smtClean="0">
                <a:latin typeface="Bahnschrift" panose="020B0502040204020203" pitchFamily="34" charset="0"/>
              </a:rPr>
              <a:t>A creole language is a hybrid language. </a:t>
            </a:r>
          </a:p>
          <a:p>
            <a:r>
              <a:rPr lang="en-US" altLang="ja-JP" sz="4000" dirty="0" smtClean="0">
                <a:latin typeface="Bahnschrift" panose="020B0502040204020203" pitchFamily="34" charset="0"/>
              </a:rPr>
              <a:t>In Haiti, Africa, people speak Haitian Creole. Haitian Creole is a mix of French and African languages. </a:t>
            </a:r>
          </a:p>
          <a:p>
            <a:r>
              <a:rPr kumimoji="1" lang="en-US" altLang="ja-JP" sz="4000" dirty="0" smtClean="0">
                <a:latin typeface="Bahnschrift" panose="020B0502040204020203" pitchFamily="34" charset="0"/>
              </a:rPr>
              <a:t>Jamaican creole is a mix of English, Spanish, West African, German, and Portuguese languages. </a:t>
            </a:r>
            <a:endParaRPr kumimoji="1" lang="ja-JP" altLang="en-US" sz="4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6000" b="1" u="sng" dirty="0" smtClean="0">
                <a:latin typeface="Bahnschrift" panose="020B0502040204020203" pitchFamily="34" charset="0"/>
              </a:rPr>
              <a:t>Activity #1: Dictation</a:t>
            </a:r>
            <a:endParaRPr kumimoji="1" lang="ja-JP" altLang="en-US" sz="6000" b="1" u="sng" dirty="0">
              <a:latin typeface="Bahnschrift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400" dirty="0" smtClean="0">
                <a:latin typeface="Bahnschrift" panose="020B0502040204020203" pitchFamily="34" charset="0"/>
              </a:rPr>
              <a:t>Listen to this speech about the history of Hawaii Pidgin and fill in the blanks on your worksheet. </a:t>
            </a:r>
          </a:p>
          <a:p>
            <a:pPr marL="0" indent="0">
              <a:buNone/>
            </a:pPr>
            <a:endParaRPr lang="en-US" altLang="ja-JP" sz="44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kumimoji="1" lang="en-US" altLang="ja-JP" sz="4400" dirty="0" smtClean="0">
                <a:latin typeface="Bahnschrift" panose="020B0502040204020203" pitchFamily="34" charset="0"/>
              </a:rPr>
              <a:t>Then, pair up! And read the speech to each other. </a:t>
            </a:r>
            <a:endParaRPr kumimoji="1" lang="ja-JP" altLang="en-US" sz="4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5211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000" b="1" u="sng" dirty="0" smtClean="0">
                <a:latin typeface="Bahnschrift" panose="020B0502040204020203" pitchFamily="34" charset="0"/>
              </a:rPr>
              <a:t>The History of Hawaii Pidgin (Hawaii Creole English) </a:t>
            </a:r>
            <a:endParaRPr kumimoji="1" lang="ja-JP" altLang="en-US" sz="6000" b="1" u="sng" dirty="0">
              <a:latin typeface="Bahnschrift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005" y="1564367"/>
            <a:ext cx="11639005" cy="5385073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Bahnschrift" panose="020B0502040204020203" pitchFamily="34" charset="0"/>
              </a:rPr>
              <a:t>In 1835, the first sugarcane plantation </a:t>
            </a:r>
            <a:r>
              <a:rPr kumimoji="1" lang="en-US" altLang="ja-JP" sz="3600" b="1" u="sng" dirty="0" smtClean="0">
                <a:latin typeface="Bahnschrift" panose="020B0502040204020203" pitchFamily="34" charset="0"/>
              </a:rPr>
              <a:t>1. started </a:t>
            </a:r>
            <a:r>
              <a:rPr kumimoji="1" lang="en-US" altLang="ja-JP" sz="3600" dirty="0" smtClean="0">
                <a:latin typeface="Bahnschrift" panose="020B0502040204020203" pitchFamily="34" charset="0"/>
              </a:rPr>
              <a:t>in Hawaii. </a:t>
            </a:r>
            <a:r>
              <a:rPr kumimoji="1" lang="en-US" altLang="ja-JP" sz="3600" b="1" u="sng" dirty="0" smtClean="0">
                <a:latin typeface="Bahnschrift" panose="020B0502040204020203" pitchFamily="34" charset="0"/>
              </a:rPr>
              <a:t>2. People</a:t>
            </a:r>
            <a:r>
              <a:rPr kumimoji="1" lang="en-US" altLang="ja-JP" sz="3600" b="1" dirty="0" smtClean="0">
                <a:latin typeface="Bahnschrift" panose="020B0502040204020203" pitchFamily="34" charset="0"/>
              </a:rPr>
              <a:t> </a:t>
            </a:r>
            <a:r>
              <a:rPr kumimoji="1" lang="en-US" altLang="ja-JP" sz="3600" dirty="0" smtClean="0">
                <a:latin typeface="Bahnschrift" panose="020B0502040204020203" pitchFamily="34" charset="0"/>
              </a:rPr>
              <a:t>from all over the world came to Hawaii to </a:t>
            </a:r>
            <a:r>
              <a:rPr kumimoji="1" lang="en-US" altLang="ja-JP" sz="3600" b="1" u="sng" dirty="0" smtClean="0">
                <a:latin typeface="Bahnschrift" panose="020B0502040204020203" pitchFamily="34" charset="0"/>
              </a:rPr>
              <a:t>3. work </a:t>
            </a:r>
            <a:r>
              <a:rPr kumimoji="1" lang="en-US" altLang="ja-JP" sz="3600" dirty="0" smtClean="0">
                <a:latin typeface="Bahnschrift" panose="020B0502040204020203" pitchFamily="34" charset="0"/>
              </a:rPr>
              <a:t>on the farms. For example, people from Japan, China, Portugal, Russia, Spain, and the Philippines moved to Hawaii to work. </a:t>
            </a:r>
          </a:p>
          <a:p>
            <a:r>
              <a:rPr lang="en-US" altLang="ja-JP" sz="3600" dirty="0" smtClean="0">
                <a:latin typeface="Bahnschrift" panose="020B0502040204020203" pitchFamily="34" charset="0"/>
              </a:rPr>
              <a:t>Most people did not </a:t>
            </a:r>
            <a:r>
              <a:rPr lang="en-US" altLang="ja-JP" sz="3600" b="1" u="sng" dirty="0" smtClean="0">
                <a:latin typeface="Bahnschrift" panose="020B0502040204020203" pitchFamily="34" charset="0"/>
              </a:rPr>
              <a:t>4. speak</a:t>
            </a:r>
            <a:r>
              <a:rPr lang="en-US" altLang="ja-JP" sz="3600" dirty="0" smtClean="0">
                <a:latin typeface="Bahnschrift" panose="020B0502040204020203" pitchFamily="34" charset="0"/>
              </a:rPr>
              <a:t> English. They could only speak their native </a:t>
            </a:r>
            <a:r>
              <a:rPr lang="en-US" altLang="ja-JP" sz="3600" b="1" u="sng" dirty="0" smtClean="0">
                <a:latin typeface="Bahnschrift" panose="020B0502040204020203" pitchFamily="34" charset="0"/>
              </a:rPr>
              <a:t>5. language</a:t>
            </a:r>
            <a:r>
              <a:rPr lang="en-US" altLang="ja-JP" sz="3600" dirty="0" smtClean="0">
                <a:latin typeface="Bahnschrift" panose="020B0502040204020203" pitchFamily="34" charset="0"/>
              </a:rPr>
              <a:t>. </a:t>
            </a:r>
          </a:p>
          <a:p>
            <a:r>
              <a:rPr lang="en-US" altLang="ja-JP" sz="3600" dirty="0" smtClean="0">
                <a:latin typeface="Bahnschrift" panose="020B0502040204020203" pitchFamily="34" charset="0"/>
              </a:rPr>
              <a:t>Therefore, everyone on the sugarcane farm needed a common language that everyone could </a:t>
            </a:r>
            <a:r>
              <a:rPr lang="en-US" altLang="ja-JP" sz="3600" b="1" u="sng" dirty="0" smtClean="0">
                <a:latin typeface="Bahnschrift" panose="020B0502040204020203" pitchFamily="34" charset="0"/>
              </a:rPr>
              <a:t>6. understand</a:t>
            </a:r>
            <a:r>
              <a:rPr lang="en-US" altLang="ja-JP" sz="3600" dirty="0" smtClean="0">
                <a:latin typeface="Bahnschrift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42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5400" b="1" u="sng" dirty="0" smtClean="0">
                <a:latin typeface="Bahnschrift" panose="020B0502040204020203" pitchFamily="34" charset="0"/>
              </a:rPr>
              <a:t>The History of Hawaii Pidgin</a:t>
            </a:r>
            <a:endParaRPr kumimoji="1" lang="ja-JP" altLang="en-US" sz="5400" b="1" u="sng" dirty="0">
              <a:latin typeface="Bahnschrift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41854"/>
            <a:ext cx="12192000" cy="5816146"/>
          </a:xfrm>
        </p:spPr>
        <p:txBody>
          <a:bodyPr>
            <a:noAutofit/>
          </a:bodyPr>
          <a:lstStyle/>
          <a:p>
            <a:r>
              <a:rPr lang="en-US" altLang="ja-JP" sz="4700" dirty="0" smtClean="0">
                <a:latin typeface="Bahnschrift" panose="020B0502040204020203" pitchFamily="34" charset="0"/>
              </a:rPr>
              <a:t>The </a:t>
            </a:r>
            <a:r>
              <a:rPr lang="en-US" altLang="ja-JP" sz="4700" b="1" u="sng" dirty="0" smtClean="0">
                <a:latin typeface="Bahnschrift" panose="020B0502040204020203" pitchFamily="34" charset="0"/>
              </a:rPr>
              <a:t>7. children</a:t>
            </a:r>
            <a:r>
              <a:rPr lang="en-US" altLang="ja-JP" sz="4700" dirty="0" smtClean="0">
                <a:latin typeface="Bahnschrift" panose="020B0502040204020203" pitchFamily="34" charset="0"/>
              </a:rPr>
              <a:t> of these immigrants were born in Hawaii. </a:t>
            </a:r>
          </a:p>
          <a:p>
            <a:r>
              <a:rPr kumimoji="1" lang="en-US" altLang="ja-JP" sz="4700" dirty="0" smtClean="0">
                <a:latin typeface="Bahnschrift" panose="020B0502040204020203" pitchFamily="34" charset="0"/>
              </a:rPr>
              <a:t>They learned their parent’s native language, English used in Hawaiian schools, and the Hawaiian language. </a:t>
            </a:r>
            <a:r>
              <a:rPr lang="en-US" altLang="ja-JP" sz="4700" dirty="0" smtClean="0">
                <a:latin typeface="Bahnschrift" panose="020B0502040204020203" pitchFamily="34" charset="0"/>
              </a:rPr>
              <a:t>These children </a:t>
            </a:r>
            <a:r>
              <a:rPr lang="en-US" altLang="ja-JP" sz="4700" b="1" u="sng" dirty="0" smtClean="0">
                <a:latin typeface="Bahnschrift" panose="020B0502040204020203" pitchFamily="34" charset="0"/>
              </a:rPr>
              <a:t>8. created</a:t>
            </a:r>
            <a:r>
              <a:rPr lang="en-US" altLang="ja-JP" sz="4700" dirty="0" smtClean="0">
                <a:latin typeface="Bahnschrift" panose="020B0502040204020203" pitchFamily="34" charset="0"/>
              </a:rPr>
              <a:t> a </a:t>
            </a:r>
            <a:r>
              <a:rPr lang="en-US" altLang="ja-JP" sz="4700" b="1" u="sng" dirty="0" smtClean="0">
                <a:latin typeface="Bahnschrift" panose="020B0502040204020203" pitchFamily="34" charset="0"/>
              </a:rPr>
              <a:t>9. new</a:t>
            </a:r>
            <a:r>
              <a:rPr lang="en-US" altLang="ja-JP" sz="4700" dirty="0" smtClean="0">
                <a:latin typeface="Bahnschrift" panose="020B0502040204020203" pitchFamily="34" charset="0"/>
              </a:rPr>
              <a:t> language, influenced by all of the </a:t>
            </a:r>
            <a:r>
              <a:rPr lang="en-US" altLang="ja-JP" sz="4700" b="1" u="sng" dirty="0" smtClean="0">
                <a:latin typeface="Bahnschrift" panose="020B0502040204020203" pitchFamily="34" charset="0"/>
              </a:rPr>
              <a:t>10. different</a:t>
            </a:r>
            <a:r>
              <a:rPr lang="en-US" altLang="ja-JP" sz="4700" b="1" dirty="0" smtClean="0">
                <a:latin typeface="Bahnschrift" panose="020B0502040204020203" pitchFamily="34" charset="0"/>
              </a:rPr>
              <a:t> </a:t>
            </a:r>
            <a:r>
              <a:rPr lang="en-US" altLang="ja-JP" sz="4700" dirty="0" smtClean="0">
                <a:latin typeface="Bahnschrift" panose="020B0502040204020203" pitchFamily="34" charset="0"/>
              </a:rPr>
              <a:t>languages used in Hawaii. </a:t>
            </a:r>
          </a:p>
          <a:p>
            <a:r>
              <a:rPr kumimoji="1" lang="en-US" altLang="ja-JP" sz="4700" dirty="0" smtClean="0">
                <a:latin typeface="Bahnschrift" panose="020B0502040204020203" pitchFamily="34" charset="0"/>
              </a:rPr>
              <a:t>By 1920, most people in Hawaii spoke pidgin. </a:t>
            </a:r>
            <a:endParaRPr kumimoji="1" lang="ja-JP" altLang="en-US" sz="47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1519"/>
          </a:xfrm>
        </p:spPr>
        <p:txBody>
          <a:bodyPr/>
          <a:lstStyle/>
          <a:p>
            <a:pPr algn="ctr"/>
            <a:r>
              <a:rPr lang="en-US" altLang="ja-JP" b="1" u="sng" dirty="0" smtClean="0">
                <a:latin typeface="Bahnschrift" panose="020B0502040204020203" pitchFamily="34" charset="0"/>
              </a:rPr>
              <a:t>Examples of Pidgin Used in Hawaii</a:t>
            </a:r>
            <a:endParaRPr kumimoji="1" lang="ja-JP" altLang="en-US" b="1" u="sng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679532"/>
              </p:ext>
            </p:extLst>
          </p:nvPr>
        </p:nvGraphicFramePr>
        <p:xfrm>
          <a:off x="0" y="731520"/>
          <a:ext cx="12192000" cy="6376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3723421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9544021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24795447"/>
                    </a:ext>
                  </a:extLst>
                </a:gridCol>
              </a:tblGrid>
              <a:tr h="5442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u="sng" dirty="0" smtClean="0">
                          <a:latin typeface="Bahnschrift" panose="020B0502040204020203" pitchFamily="34" charset="0"/>
                          <a:cs typeface="Arial" panose="020B0604020202020204" pitchFamily="34" charset="0"/>
                        </a:rPr>
                        <a:t>Hawaii</a:t>
                      </a:r>
                      <a:r>
                        <a:rPr kumimoji="1" lang="en-US" altLang="ja-JP" sz="2800" u="sng" baseline="0" dirty="0" smtClean="0">
                          <a:latin typeface="Bahnschrift" panose="020B0502040204020203" pitchFamily="34" charset="0"/>
                          <a:cs typeface="Arial" panose="020B0604020202020204" pitchFamily="34" charset="0"/>
                        </a:rPr>
                        <a:t> Pidgin</a:t>
                      </a:r>
                      <a:endParaRPr kumimoji="1" lang="ja-JP" altLang="en-US" sz="2800" u="sng" dirty="0">
                        <a:latin typeface="Bahnschrift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u="sng" dirty="0" smtClean="0">
                          <a:latin typeface="Bahnschrift" panose="020B0502040204020203" pitchFamily="34" charset="0"/>
                          <a:cs typeface="Arial" panose="020B0604020202020204" pitchFamily="34" charset="0"/>
                        </a:rPr>
                        <a:t>Meaning</a:t>
                      </a:r>
                      <a:endParaRPr kumimoji="1" lang="ja-JP" altLang="en-US" sz="2800" u="sng" dirty="0">
                        <a:latin typeface="Bahnschrift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u="sng" dirty="0" smtClean="0">
                          <a:latin typeface="Bahnschrift" panose="020B0502040204020203" pitchFamily="34" charset="0"/>
                          <a:cs typeface="Arial" panose="020B0604020202020204" pitchFamily="34" charset="0"/>
                        </a:rPr>
                        <a:t>Origin</a:t>
                      </a:r>
                      <a:r>
                        <a:rPr kumimoji="1" lang="en-US" altLang="ja-JP" sz="2800" u="sng" baseline="0" dirty="0" smtClean="0">
                          <a:latin typeface="Bahnschrift" panose="020B0502040204020203" pitchFamily="34" charset="0"/>
                          <a:cs typeface="Arial" panose="020B0604020202020204" pitchFamily="34" charset="0"/>
                        </a:rPr>
                        <a:t> Language</a:t>
                      </a:r>
                      <a:endParaRPr kumimoji="1" lang="ja-JP" altLang="en-US" sz="2800" u="sng" dirty="0">
                        <a:latin typeface="Bahnschrift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902581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Tako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Octopus 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Japanese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348434"/>
                  </a:ext>
                </a:extLst>
              </a:tr>
              <a:tr h="672306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Shibai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lie/</a:t>
                      </a:r>
                      <a:r>
                        <a:rPr kumimoji="1" lang="en-US" altLang="ja-JP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liar </a:t>
                      </a:r>
                      <a:endParaRPr kumimoji="1" lang="en-US" altLang="ja-JP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hypocrite</a:t>
                      </a:r>
                      <a:r>
                        <a:rPr kumimoji="1" lang="en-US" altLang="ja-JP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Japanese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390220"/>
                  </a:ext>
                </a:extLst>
              </a:tr>
              <a:tr h="846697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Howzit</a:t>
                      </a:r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“How are you?”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294651"/>
                  </a:ext>
                </a:extLst>
              </a:tr>
              <a:tr h="67230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Hale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Hawaiian</a:t>
                      </a:r>
                    </a:p>
                    <a:p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504578"/>
                  </a:ext>
                </a:extLst>
              </a:tr>
              <a:tr h="960437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Hanabata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Runny nose</a:t>
                      </a:r>
                    </a:p>
                    <a:p>
                      <a:endParaRPr kumimoji="1" lang="en-US" altLang="ja-JP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Japanese and 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724792"/>
                  </a:ext>
                </a:extLst>
              </a:tr>
              <a:tr h="672306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Kapu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Forbidden </a:t>
                      </a:r>
                    </a:p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 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Hawaiian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2539"/>
                  </a:ext>
                </a:extLst>
              </a:tr>
              <a:tr h="672306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Kaukau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 Eat</a:t>
                      </a:r>
                      <a:endParaRPr kumimoji="1" lang="ja-JP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81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2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8274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800" b="1" u="sng" dirty="0" smtClean="0">
                <a:latin typeface="Bahnschrift" panose="020B0502040204020203" pitchFamily="34" charset="0"/>
              </a:rPr>
              <a:t>Vocabulary</a:t>
            </a:r>
            <a:endParaRPr kumimoji="1" lang="ja-JP" altLang="en-US" sz="4800" b="1" u="sng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8472"/>
              </p:ext>
            </p:extLst>
          </p:nvPr>
        </p:nvGraphicFramePr>
        <p:xfrm>
          <a:off x="0" y="1699379"/>
          <a:ext cx="12192000" cy="43151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7470183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5200333"/>
                    </a:ext>
                  </a:extLst>
                </a:gridCol>
              </a:tblGrid>
              <a:tr h="892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u="none" dirty="0" smtClean="0">
                          <a:latin typeface="Bahnschrift" panose="020B0502040204020203" pitchFamily="34" charset="0"/>
                        </a:rPr>
                        <a:t>Hawaii Pidgin</a:t>
                      </a:r>
                      <a:endParaRPr kumimoji="1" lang="ja-JP" altLang="en-US" sz="3600" u="none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latin typeface="Bahnschrift" panose="020B0502040204020203" pitchFamily="34" charset="0"/>
                        </a:rPr>
                        <a:t>English</a:t>
                      </a:r>
                      <a:endParaRPr kumimoji="1" lang="ja-JP" altLang="en-US" sz="32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125857"/>
                  </a:ext>
                </a:extLst>
              </a:tr>
              <a:tr h="1463085"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Get</a:t>
                      </a:r>
                      <a:endParaRPr kumimoji="1" lang="ja-JP" altLang="en-US" sz="3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latin typeface="Bahnschrift" panose="020B0502040204020203" pitchFamily="34" charset="0"/>
                        </a:rPr>
                        <a:t>Have </a:t>
                      </a:r>
                      <a:br>
                        <a:rPr kumimoji="1" lang="en-US" altLang="ja-JP" sz="3200" dirty="0" smtClean="0">
                          <a:latin typeface="Bahnschrift" panose="020B0502040204020203" pitchFamily="34" charset="0"/>
                        </a:rPr>
                      </a:br>
                      <a:r>
                        <a:rPr kumimoji="1" lang="en-US" altLang="ja-JP" sz="3200" dirty="0" smtClean="0">
                          <a:latin typeface="Bahnschrift" panose="020B0502040204020203" pitchFamily="34" charset="0"/>
                        </a:rPr>
                        <a:t>There is/</a:t>
                      </a:r>
                      <a:r>
                        <a:rPr kumimoji="1" lang="en-US" altLang="ja-JP" sz="3200" baseline="0" dirty="0" smtClean="0">
                          <a:latin typeface="Bahnschrift" panose="020B0502040204020203" pitchFamily="34" charset="0"/>
                        </a:rPr>
                        <a:t> are… </a:t>
                      </a:r>
                      <a:endParaRPr kumimoji="1" lang="ja-JP" altLang="en-US" sz="32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435837"/>
                  </a:ext>
                </a:extLst>
              </a:tr>
              <a:tr h="892609"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Choke </a:t>
                      </a:r>
                      <a:endParaRPr kumimoji="1" lang="ja-JP" altLang="en-US" sz="3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latin typeface="Bahnschrift" panose="020B0502040204020203" pitchFamily="34" charset="0"/>
                        </a:rPr>
                        <a:t>Many/ Much/</a:t>
                      </a:r>
                      <a:r>
                        <a:rPr kumimoji="1" lang="en-US" altLang="ja-JP" sz="3200" baseline="0" dirty="0" smtClean="0">
                          <a:latin typeface="Bahnschrift" panose="020B0502040204020203" pitchFamily="34" charset="0"/>
                        </a:rPr>
                        <a:t> A lot </a:t>
                      </a:r>
                      <a:endParaRPr kumimoji="1" lang="en-US" altLang="ja-JP" sz="3200" dirty="0" smtClean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246426"/>
                  </a:ext>
                </a:extLst>
              </a:tr>
              <a:tr h="1008980">
                <a:tc>
                  <a:txBody>
                    <a:bodyPr/>
                    <a:lstStyle/>
                    <a:p>
                      <a:r>
                        <a:rPr kumimoji="1" lang="en-US" altLang="ja-JP" sz="3600" dirty="0" smtClean="0">
                          <a:latin typeface="Bahnschrift" panose="020B0502040204020203" pitchFamily="34" charset="0"/>
                        </a:rPr>
                        <a:t>Try</a:t>
                      </a:r>
                      <a:endParaRPr kumimoji="1" lang="ja-JP" altLang="en-US" sz="3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dirty="0" smtClean="0">
                          <a:latin typeface="Bahnschrift" panose="020B0502040204020203" pitchFamily="34" charset="0"/>
                        </a:rPr>
                        <a:t>Please… </a:t>
                      </a:r>
                    </a:p>
                    <a:p>
                      <a:r>
                        <a:rPr kumimoji="1" lang="en-US" altLang="ja-JP" sz="3200" dirty="0" smtClean="0">
                          <a:latin typeface="Bahnschrift" panose="020B0502040204020203" pitchFamily="34" charset="0"/>
                        </a:rPr>
                        <a:t>This</a:t>
                      </a:r>
                      <a:r>
                        <a:rPr kumimoji="1" lang="en-US" altLang="ja-JP" sz="3200" baseline="0" dirty="0" smtClean="0">
                          <a:latin typeface="Bahnschrift" panose="020B0502040204020203" pitchFamily="34" charset="0"/>
                        </a:rPr>
                        <a:t> is a request</a:t>
                      </a:r>
                      <a:endParaRPr kumimoji="1" lang="en-US" altLang="ja-JP" sz="3200" dirty="0" smtClean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189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7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800" b="1" u="sng" dirty="0" smtClean="0">
                <a:latin typeface="Bahnschrift" panose="020B0502040204020203" pitchFamily="34" charset="0"/>
              </a:rPr>
              <a:t>Activity #2/ Part 1: Using the vocabulary, change these sentences into proper English. </a:t>
            </a:r>
            <a:endParaRPr kumimoji="1" lang="ja-JP" altLang="en-US" sz="4800" b="1" u="sng" dirty="0">
              <a:latin typeface="Bahnschrift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altLang="ja-JP" sz="4000" dirty="0">
                <a:solidFill>
                  <a:prstClr val="black"/>
                </a:solidFill>
                <a:latin typeface="Bahnschrift" panose="020B0502040204020203" pitchFamily="34" charset="0"/>
              </a:rPr>
              <a:t>You get one pen? (Hint: Get means have in pidgin) </a:t>
            </a:r>
          </a:p>
          <a:p>
            <a:pPr marL="971550" lvl="1" indent="-514350">
              <a:buFont typeface="+mj-lt"/>
              <a:buAutoNum type="alphaUcParenR"/>
            </a:pPr>
            <a:r>
              <a:rPr lang="en-US" altLang="ja-JP" sz="3600" dirty="0">
                <a:solidFill>
                  <a:prstClr val="black"/>
                </a:solidFill>
                <a:latin typeface="Bahnschrift" panose="020B0502040204020203" pitchFamily="34" charset="0"/>
              </a:rPr>
              <a:t>Do you have a pen?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ja-JP" sz="4000" dirty="0">
                <a:solidFill>
                  <a:prstClr val="black"/>
                </a:solidFill>
                <a:latin typeface="Bahnschrift" panose="020B0502040204020203" pitchFamily="34" charset="0"/>
              </a:rPr>
              <a:t>Get choke mango this year. (Hint: Choke means many/ a lot)</a:t>
            </a:r>
          </a:p>
          <a:p>
            <a:pPr marL="971550" lvl="1" indent="-514350">
              <a:buFont typeface="+mj-lt"/>
              <a:buAutoNum type="alphaUcParenR"/>
            </a:pPr>
            <a:r>
              <a:rPr lang="en-US" altLang="ja-JP" sz="3600" dirty="0">
                <a:solidFill>
                  <a:prstClr val="black"/>
                </a:solidFill>
                <a:latin typeface="Bahnschrift" panose="020B0502040204020203" pitchFamily="34" charset="0"/>
              </a:rPr>
              <a:t>There are a lot of/ many mango this year.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ja-JP" sz="4000" dirty="0">
                <a:solidFill>
                  <a:prstClr val="black"/>
                </a:solidFill>
                <a:latin typeface="Bahnschrift" panose="020B0502040204020203" pitchFamily="34" charset="0"/>
              </a:rPr>
              <a:t>Try call her (Hint: Try is a request. It means please)</a:t>
            </a:r>
          </a:p>
          <a:p>
            <a:pPr marL="971550" lvl="1" indent="-514350">
              <a:buFont typeface="+mj-lt"/>
              <a:buAutoNum type="alphaUcParenR"/>
            </a:pPr>
            <a:r>
              <a:rPr lang="en-US" altLang="ja-JP" sz="3600" dirty="0">
                <a:solidFill>
                  <a:prstClr val="black"/>
                </a:solidFill>
                <a:latin typeface="Bahnschrift" panose="020B0502040204020203" pitchFamily="34" charset="0"/>
              </a:rPr>
              <a:t>Please call her. 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424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396343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6000" dirty="0" smtClean="0">
                <a:latin typeface="Bahnschrift" panose="020B0502040204020203" pitchFamily="34" charset="0"/>
              </a:rPr>
              <a:t>Activity #2/ Part 2: Write your own Hawaiian Pidgin and English translations using the vocabulary words.</a:t>
            </a:r>
            <a:endParaRPr kumimoji="1" lang="ja-JP" altLang="en-US" sz="6000" dirty="0">
              <a:latin typeface="Bahnschrift" panose="020B0502040204020203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063" y="3595568"/>
            <a:ext cx="7606937" cy="323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787</Words>
  <Application>Microsoft Office PowerPoint</Application>
  <PresentationFormat>ワイド画面</PresentationFormat>
  <Paragraphs>114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游ゴシック</vt:lpstr>
      <vt:lpstr>游ゴシック Light</vt:lpstr>
      <vt:lpstr>Arial</vt:lpstr>
      <vt:lpstr>Bahnschrift</vt:lpstr>
      <vt:lpstr>Office テーマ</vt:lpstr>
      <vt:lpstr>Hawaii Pidgin vs American English</vt:lpstr>
      <vt:lpstr>What is Hawaii Pidgin? </vt:lpstr>
      <vt:lpstr>Activity #1: Dictation</vt:lpstr>
      <vt:lpstr>The History of Hawaii Pidgin (Hawaii Creole English) </vt:lpstr>
      <vt:lpstr>The History of Hawaii Pidgin</vt:lpstr>
      <vt:lpstr>Examples of Pidgin Used in Hawaii</vt:lpstr>
      <vt:lpstr>Vocabulary</vt:lpstr>
      <vt:lpstr>Activity #2/ Part 1: Using the vocabulary, change these sentences into proper English. </vt:lpstr>
      <vt:lpstr>Activity #2/ Part 2: Write your own Hawaiian Pidgin and English translations using the vocabulary words.</vt:lpstr>
      <vt:lpstr>Grammar</vt:lpstr>
      <vt:lpstr>Activity #3: </vt:lpstr>
      <vt:lpstr>If can, can. If no can, no can. </vt:lpstr>
      <vt:lpstr>Pronunciation </vt:lpstr>
      <vt:lpstr>Hawaii Pidgin Pronunciation </vt:lpstr>
      <vt:lpstr>Activity #4: List three ways pros and cons of pidgin</vt:lpstr>
      <vt:lpstr>Speaking Activity</vt:lpstr>
    </vt:vector>
  </TitlesOfParts>
  <Company>福岡県立学校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Hawaii Pidgin vs American English</dc:title>
  <dc:creator>NakagawaChloe</dc:creator>
  <cp:lastModifiedBy>NakagawaChloe</cp:lastModifiedBy>
  <cp:revision>27</cp:revision>
  <dcterms:created xsi:type="dcterms:W3CDTF">2024-02-14T23:35:21Z</dcterms:created>
  <dcterms:modified xsi:type="dcterms:W3CDTF">2024-02-15T05:37:28Z</dcterms:modified>
</cp:coreProperties>
</file>