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7F3BA-0EE7-4FD0-8C03-35FCE11BDCDC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97F6C-B5DF-4605-85C0-895D66EC51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97F6C-B5DF-4605-85C0-895D66EC510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45E9-9982-4970-A959-CF29B11ADCF3}" type="datetimeFigureOut">
              <a:rPr kumimoji="1" lang="ja-JP" altLang="en-US" smtClean="0"/>
              <a:pPr/>
              <a:t>2022/5/6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D0DD-4110-46C2-A570-5BEC93E9A6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Card King!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3074" name="Picture 2" descr="いろいろな王冠のイラスト | かわいいフリー素材集 いらすとや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1275" y="533400"/>
            <a:ext cx="39814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Comic Sans MS" pitchFamily="66" charset="0"/>
              </a:rPr>
              <a:t>New answer cards!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Comic Sans MS" pitchFamily="66" charset="0"/>
              </a:rPr>
              <a:t>I will give each of you a blank card.</a:t>
            </a:r>
          </a:p>
          <a:p>
            <a:r>
              <a:rPr lang="en-US" altLang="ja-JP" dirty="0" smtClean="0">
                <a:latin typeface="Comic Sans MS" pitchFamily="66" charset="0"/>
              </a:rPr>
              <a:t>Write a noun or a noun phrase </a:t>
            </a:r>
          </a:p>
          <a:p>
            <a:pPr lvl="1"/>
            <a:r>
              <a:rPr lang="en-US" altLang="ja-JP" dirty="0" smtClean="0">
                <a:latin typeface="Comic Sans MS" pitchFamily="66" charset="0"/>
              </a:rPr>
              <a:t>Examples: </a:t>
            </a:r>
          </a:p>
          <a:p>
            <a:pPr lvl="2"/>
            <a:r>
              <a:rPr lang="en-US" altLang="ja-JP" dirty="0" smtClean="0">
                <a:latin typeface="Comic Sans MS" pitchFamily="66" charset="0"/>
              </a:rPr>
              <a:t>robots</a:t>
            </a:r>
          </a:p>
          <a:p>
            <a:pPr lvl="2"/>
            <a:r>
              <a:rPr lang="en-US" altLang="ja-JP" dirty="0" smtClean="0">
                <a:latin typeface="Comic Sans MS" pitchFamily="66" charset="0"/>
              </a:rPr>
              <a:t>New York City</a:t>
            </a:r>
          </a:p>
          <a:p>
            <a:pPr lvl="2"/>
            <a:r>
              <a:rPr lang="en-US" altLang="ja-JP" dirty="0" smtClean="0">
                <a:latin typeface="Comic Sans MS" pitchFamily="66" charset="0"/>
              </a:rPr>
              <a:t>a photo of Tina singing</a:t>
            </a:r>
          </a:p>
          <a:p>
            <a:pPr lvl="2"/>
            <a:r>
              <a:rPr lang="en-US" altLang="ja-JP" dirty="0" smtClean="0">
                <a:latin typeface="Comic Sans MS" pitchFamily="66" charset="0"/>
              </a:rPr>
              <a:t>treasure</a:t>
            </a:r>
          </a:p>
          <a:p>
            <a:r>
              <a:rPr kumimoji="1" lang="en-US" altLang="ja-JP" dirty="0" smtClean="0">
                <a:latin typeface="Comic Sans MS" pitchFamily="66" charset="0"/>
              </a:rPr>
              <a:t>Write your name at the bottom of the card!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4" name="図 3" descr="Premium Vector | Black and white seamless lines pattern"/>
          <p:cNvPicPr/>
          <p:nvPr/>
        </p:nvPicPr>
        <p:blipFill>
          <a:blip r:embed="rId2"/>
          <a:srcRect l="38358" t="40536" r="24533" b="27433"/>
          <a:stretch>
            <a:fillRect/>
          </a:stretch>
        </p:blipFill>
        <p:spPr bwMode="auto">
          <a:xfrm>
            <a:off x="5257800" y="2895600"/>
            <a:ext cx="1828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Card King Rules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Everyone starts with 3 </a:t>
            </a:r>
            <a:r>
              <a:rPr lang="en-US" altLang="ja-JP" u="sng" dirty="0" smtClean="0">
                <a:latin typeface="Comic Sans MS" pitchFamily="66" charset="0"/>
              </a:rPr>
              <a:t>Answer Cards </a:t>
            </a:r>
            <a:r>
              <a:rPr lang="en-US" altLang="ja-JP" dirty="0" smtClean="0">
                <a:latin typeface="Comic Sans MS" pitchFamily="66" charset="0"/>
              </a:rPr>
              <a:t>in their hand.</a:t>
            </a:r>
          </a:p>
          <a:p>
            <a:pPr marL="514350" indent="-514350"/>
            <a:r>
              <a:rPr lang="en-US" altLang="ja-JP" dirty="0" err="1" smtClean="0">
                <a:latin typeface="Comic Sans MS" pitchFamily="66" charset="0"/>
              </a:rPr>
              <a:t>Janken</a:t>
            </a:r>
            <a:r>
              <a:rPr lang="en-US" altLang="ja-JP" dirty="0" smtClean="0">
                <a:latin typeface="Comic Sans MS" pitchFamily="66" charset="0"/>
              </a:rPr>
              <a:t> to see who the first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is.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pulls a random </a:t>
            </a:r>
            <a:r>
              <a:rPr lang="en-US" altLang="ja-JP" u="sng" dirty="0" smtClean="0">
                <a:latin typeface="Comic Sans MS" pitchFamily="66" charset="0"/>
              </a:rPr>
              <a:t>Question Card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Everyone else chooses an </a:t>
            </a:r>
            <a:r>
              <a:rPr lang="en-US" altLang="ja-JP" u="sng" dirty="0" smtClean="0">
                <a:latin typeface="Comic Sans MS" pitchFamily="66" charset="0"/>
              </a:rPr>
              <a:t>Answer </a:t>
            </a:r>
            <a:r>
              <a:rPr lang="en-US" altLang="ja-JP" u="sng" dirty="0">
                <a:latin typeface="Comic Sans MS" pitchFamily="66" charset="0"/>
              </a:rPr>
              <a:t>C</a:t>
            </a:r>
            <a:r>
              <a:rPr lang="en-US" altLang="ja-JP" u="sng" dirty="0" smtClean="0">
                <a:latin typeface="Comic Sans MS" pitchFamily="66" charset="0"/>
              </a:rPr>
              <a:t>ard</a:t>
            </a:r>
            <a:r>
              <a:rPr lang="en-US" altLang="ja-JP" dirty="0" smtClean="0">
                <a:latin typeface="Comic Sans MS" pitchFamily="66" charset="0"/>
              </a:rPr>
              <a:t> and places it face down in front of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When all the answers are in,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reads the </a:t>
            </a:r>
            <a:r>
              <a:rPr lang="en-US" altLang="ja-JP" u="sng" dirty="0" smtClean="0">
                <a:latin typeface="Comic Sans MS" pitchFamily="66" charset="0"/>
              </a:rPr>
              <a:t>Answer Cards</a:t>
            </a:r>
            <a:r>
              <a:rPr lang="en-US" altLang="ja-JP" dirty="0" smtClean="0">
                <a:latin typeface="Comic Sans MS" pitchFamily="66" charset="0"/>
              </a:rPr>
              <a:t> and chooses the </a:t>
            </a:r>
            <a:r>
              <a:rPr lang="en-US" altLang="ja-JP" b="1" u="sng" dirty="0" smtClean="0">
                <a:latin typeface="Comic Sans MS" pitchFamily="66" charset="0"/>
              </a:rPr>
              <a:t>funniest</a:t>
            </a:r>
            <a:r>
              <a:rPr lang="en-US" altLang="ja-JP" dirty="0" smtClean="0">
                <a:latin typeface="Comic Sans MS" pitchFamily="66" charset="0"/>
              </a:rPr>
              <a:t> card as the winner.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The winner keeps the </a:t>
            </a:r>
            <a:r>
              <a:rPr lang="en-US" altLang="ja-JP" u="sng" dirty="0" smtClean="0">
                <a:latin typeface="Comic Sans MS" pitchFamily="66" charset="0"/>
              </a:rPr>
              <a:t>Question </a:t>
            </a:r>
            <a:r>
              <a:rPr lang="en-US" altLang="ja-JP" u="sng" dirty="0">
                <a:latin typeface="Comic Sans MS" pitchFamily="66" charset="0"/>
              </a:rPr>
              <a:t>C</a:t>
            </a:r>
            <a:r>
              <a:rPr lang="en-US" altLang="ja-JP" u="sng" dirty="0" smtClean="0">
                <a:latin typeface="Comic Sans MS" pitchFamily="66" charset="0"/>
              </a:rPr>
              <a:t>ard</a:t>
            </a:r>
            <a:r>
              <a:rPr lang="en-US" altLang="ja-JP" dirty="0" smtClean="0">
                <a:latin typeface="Comic Sans MS" pitchFamily="66" charset="0"/>
              </a:rPr>
              <a:t> and they are now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Before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pulls another </a:t>
            </a:r>
            <a:r>
              <a:rPr lang="en-US" altLang="ja-JP" u="sng" dirty="0" smtClean="0">
                <a:latin typeface="Comic Sans MS" pitchFamily="66" charset="0"/>
              </a:rPr>
              <a:t>Question Card</a:t>
            </a:r>
            <a:r>
              <a:rPr lang="en-US" altLang="ja-JP" dirty="0" smtClean="0">
                <a:latin typeface="Comic Sans MS" pitchFamily="66" charset="0"/>
              </a:rPr>
              <a:t>, everyone pulls another </a:t>
            </a:r>
            <a:r>
              <a:rPr lang="en-US" altLang="ja-JP" u="sng" dirty="0" smtClean="0">
                <a:latin typeface="Comic Sans MS" pitchFamily="66" charset="0"/>
              </a:rPr>
              <a:t>Answer Card</a:t>
            </a:r>
            <a:r>
              <a:rPr lang="en-US" altLang="ja-JP" dirty="0" smtClean="0">
                <a:latin typeface="Comic Sans MS" pitchFamily="66" charset="0"/>
              </a:rPr>
              <a:t> for their hand.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When the game is over, the winner is the one who has the most </a:t>
            </a:r>
            <a:r>
              <a:rPr lang="en-US" altLang="ja-JP" u="sng" dirty="0" smtClean="0">
                <a:latin typeface="Comic Sans MS" pitchFamily="66" charset="0"/>
              </a:rPr>
              <a:t>Question Cards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There are two types of cards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en-US" altLang="ja-JP" u="sng" dirty="0" smtClean="0">
                <a:latin typeface="Comic Sans MS" pitchFamily="66" charset="0"/>
              </a:rPr>
              <a:t>Question Cards</a:t>
            </a:r>
            <a:endParaRPr kumimoji="1" lang="ja-JP" altLang="en-US" u="sng" dirty="0">
              <a:latin typeface="Comic Sans MS" pitchFamily="66" charset="0"/>
            </a:endParaRPr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kumimoji="1" lang="en-US" altLang="ja-JP" u="sng" dirty="0" smtClean="0">
                <a:latin typeface="Comic Sans MS" pitchFamily="66" charset="0"/>
              </a:rPr>
              <a:t>Answer Cards</a:t>
            </a:r>
            <a:endParaRPr kumimoji="1" lang="ja-JP" altLang="en-US" u="sng" dirty="0">
              <a:latin typeface="Comic Sans MS" pitchFamily="66" charset="0"/>
            </a:endParaRPr>
          </a:p>
        </p:txBody>
      </p:sp>
      <p:pic>
        <p:nvPicPr>
          <p:cNvPr id="8" name="図 7" descr="Premium Vector | Black and white seamless lines pattern"/>
          <p:cNvPicPr/>
          <p:nvPr/>
        </p:nvPicPr>
        <p:blipFill>
          <a:blip r:embed="rId2"/>
          <a:srcRect l="38358" t="40536" r="24533" b="27433"/>
          <a:stretch>
            <a:fillRect/>
          </a:stretch>
        </p:blipFill>
        <p:spPr bwMode="auto">
          <a:xfrm>
            <a:off x="5105400" y="25908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115,546 BEST Question Mark Background IMAGES, STOCK PHOTOS &amp;amp; VECTORS |  Adobe Stock"/>
          <p:cNvPicPr/>
          <p:nvPr/>
        </p:nvPicPr>
        <p:blipFill>
          <a:blip r:embed="rId3"/>
          <a:srcRect l="40529" t="18762" r="30820" b="40620"/>
          <a:stretch>
            <a:fillRect/>
          </a:stretch>
        </p:blipFill>
        <p:spPr bwMode="auto">
          <a:xfrm rot="5400000">
            <a:off x="914400" y="25908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5105400" y="5867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Everyone starts with 3 </a:t>
            </a:r>
            <a:r>
              <a:rPr kumimoji="1" lang="en-US" altLang="ja-JP" u="sng" dirty="0" smtClean="0">
                <a:latin typeface="Comic Sans MS" pitchFamily="66" charset="0"/>
              </a:rPr>
              <a:t>Answer Cards</a:t>
            </a:r>
            <a:r>
              <a:rPr kumimoji="1" lang="en-US" altLang="ja-JP" dirty="0" smtClean="0">
                <a:latin typeface="Comic Sans MS" pitchFamily="66" charset="0"/>
              </a:rPr>
              <a:t> in their hand.</a:t>
            </a:r>
            <a:endParaRPr kumimoji="1" lang="ja-JP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One person is </a:t>
            </a:r>
            <a:r>
              <a:rPr kumimoji="1" lang="en-US" altLang="ja-JP" b="1" dirty="0" smtClean="0">
                <a:latin typeface="Comic Sans MS" pitchFamily="66" charset="0"/>
              </a:rPr>
              <a:t>Card King</a:t>
            </a:r>
            <a:r>
              <a:rPr kumimoji="1" lang="en-US" altLang="ja-JP" dirty="0" smtClean="0">
                <a:latin typeface="Comic Sans MS" pitchFamily="66" charset="0"/>
              </a:rPr>
              <a:t>.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1026" name="Picture 2" descr="学生の会議のイラスト（学ランとセーラー服・真剣・男女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352800" cy="335280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6019800" y="1600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latin typeface="Comic Sans MS" pitchFamily="66" charset="0"/>
              </a:rPr>
              <a:t>Janken</a:t>
            </a:r>
            <a:r>
              <a:rPr kumimoji="1" lang="en-US" altLang="ja-JP" sz="2400" dirty="0" smtClean="0">
                <a:latin typeface="Comic Sans MS" pitchFamily="66" charset="0"/>
              </a:rPr>
              <a:t> to see who will be the first Card King</a:t>
            </a:r>
            <a:r>
              <a:rPr kumimoji="1" lang="en-US" altLang="ja-JP" sz="2400" dirty="0" smtClean="0"/>
              <a:t>!</a:t>
            </a:r>
            <a:endParaRPr kumimoji="1" lang="ja-JP" altLang="en-US" dirty="0"/>
          </a:p>
        </p:txBody>
      </p:sp>
      <p:pic>
        <p:nvPicPr>
          <p:cNvPr id="1028" name="Picture 4" descr="いろいろな王冠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1"/>
            <a:ext cx="914400" cy="656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Comic Sans MS" pitchFamily="66" charset="0"/>
              </a:rPr>
              <a:t>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pulls a random </a:t>
            </a:r>
            <a:r>
              <a:rPr lang="en-US" altLang="ja-JP" u="sng" dirty="0" smtClean="0">
                <a:latin typeface="Comic Sans MS" pitchFamily="66" charset="0"/>
              </a:rPr>
              <a:t>Question Card</a:t>
            </a:r>
            <a:r>
              <a:rPr lang="en-US" altLang="ja-JP" dirty="0" smtClean="0">
                <a:latin typeface="Comic Sans MS" pitchFamily="66" charset="0"/>
              </a:rPr>
              <a:t>.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1026" name="Picture 2" descr="学生の会議のイラスト（学ランとセーラー服・真剣・男女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352800" cy="3352800"/>
          </a:xfrm>
          <a:prstGeom prst="rect">
            <a:avLst/>
          </a:prstGeom>
          <a:noFill/>
        </p:spPr>
      </p:pic>
      <p:pic>
        <p:nvPicPr>
          <p:cNvPr id="1028" name="Picture 4" descr="いろいろな王冠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1"/>
            <a:ext cx="914400" cy="656268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5486400" y="1752600"/>
            <a:ext cx="1600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____ is my favorite food.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7" name="図 6" descr="115,546 BEST Question Mark Background IMAGES, STOCK PHOTOS &amp;amp; VECTORS |  Adobe Stock"/>
          <p:cNvPicPr/>
          <p:nvPr/>
        </p:nvPicPr>
        <p:blipFill>
          <a:blip r:embed="rId4"/>
          <a:srcRect l="40529" t="18762" r="30820" b="40620"/>
          <a:stretch>
            <a:fillRect/>
          </a:stretch>
        </p:blipFill>
        <p:spPr bwMode="auto">
          <a:xfrm rot="5400000">
            <a:off x="5524500" y="17145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latin typeface="Comic Sans MS" pitchFamily="66" charset="0"/>
              </a:rPr>
              <a:t>Everyone else chooses an </a:t>
            </a:r>
            <a:r>
              <a:rPr lang="en-US" altLang="ja-JP" u="sng" dirty="0" smtClean="0">
                <a:latin typeface="Comic Sans MS" pitchFamily="66" charset="0"/>
              </a:rPr>
              <a:t>Answer Card</a:t>
            </a:r>
            <a:r>
              <a:rPr lang="en-US" altLang="ja-JP" dirty="0" smtClean="0">
                <a:latin typeface="Comic Sans MS" pitchFamily="66" charset="0"/>
              </a:rPr>
              <a:t> and places it face down in front of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.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1026" name="Picture 2" descr="学生の会議のイラスト（学ランとセーラー服・真剣・男女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352800" cy="3352800"/>
          </a:xfrm>
          <a:prstGeom prst="rect">
            <a:avLst/>
          </a:prstGeom>
          <a:noFill/>
        </p:spPr>
      </p:pic>
      <p:pic>
        <p:nvPicPr>
          <p:cNvPr id="1028" name="Picture 4" descr="いろいろな王冠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1"/>
            <a:ext cx="914400" cy="656268"/>
          </a:xfrm>
          <a:prstGeom prst="rect">
            <a:avLst/>
          </a:prstGeom>
          <a:noFill/>
        </p:spPr>
      </p:pic>
      <p:pic>
        <p:nvPicPr>
          <p:cNvPr id="8" name="図 7" descr="Premium Vector | Black and white seamless lines pattern"/>
          <p:cNvPicPr/>
          <p:nvPr/>
        </p:nvPicPr>
        <p:blipFill>
          <a:blip r:embed="rId4"/>
          <a:srcRect l="38358" t="40536" r="24533" b="27433"/>
          <a:stretch>
            <a:fillRect/>
          </a:stretch>
        </p:blipFill>
        <p:spPr bwMode="auto">
          <a:xfrm>
            <a:off x="6553200" y="4953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Premium Vector | Black and white seamless lines pattern"/>
          <p:cNvPicPr/>
          <p:nvPr/>
        </p:nvPicPr>
        <p:blipFill>
          <a:blip r:embed="rId4"/>
          <a:srcRect l="38358" t="40536" r="24533" b="27433"/>
          <a:stretch>
            <a:fillRect/>
          </a:stretch>
        </p:blipFill>
        <p:spPr bwMode="auto">
          <a:xfrm>
            <a:off x="6324600" y="3200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Premium Vector | Black and white seamless lines pattern"/>
          <p:cNvPicPr/>
          <p:nvPr/>
        </p:nvPicPr>
        <p:blipFill>
          <a:blip r:embed="rId4"/>
          <a:srcRect l="38358" t="40536" r="24533" b="27433"/>
          <a:stretch>
            <a:fillRect/>
          </a:stretch>
        </p:blipFill>
        <p:spPr bwMode="auto">
          <a:xfrm>
            <a:off x="1371600" y="4876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Premium Vector | Black and white seamless lines pattern"/>
          <p:cNvPicPr/>
          <p:nvPr/>
        </p:nvPicPr>
        <p:blipFill>
          <a:blip r:embed="rId4"/>
          <a:srcRect l="38358" t="40536" r="24533" b="27433"/>
          <a:stretch>
            <a:fillRect/>
          </a:stretch>
        </p:blipFill>
        <p:spPr bwMode="auto">
          <a:xfrm>
            <a:off x="1905000" y="3200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9711E-6 L 0.23333 0.088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2139E-6 L 0.29167 -0.1553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9711E-6 L -0.25 0.088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5549E-6 L -0.275 -0.166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 smtClean="0">
                <a:latin typeface="Comic Sans MS" pitchFamily="66" charset="0"/>
              </a:rPr>
              <a:t>When all the answers are in, the </a:t>
            </a:r>
            <a:r>
              <a:rPr lang="en-US" altLang="ja-JP" sz="3200" b="1" dirty="0" smtClean="0">
                <a:latin typeface="Comic Sans MS" pitchFamily="66" charset="0"/>
              </a:rPr>
              <a:t>Card King</a:t>
            </a:r>
            <a:r>
              <a:rPr lang="en-US" altLang="ja-JP" sz="3200" dirty="0" smtClean="0">
                <a:latin typeface="Comic Sans MS" pitchFamily="66" charset="0"/>
              </a:rPr>
              <a:t> reads the </a:t>
            </a:r>
            <a:r>
              <a:rPr lang="en-US" altLang="ja-JP" sz="3200" u="sng" dirty="0" smtClean="0">
                <a:latin typeface="Comic Sans MS" pitchFamily="66" charset="0"/>
              </a:rPr>
              <a:t>Answer Cards</a:t>
            </a:r>
            <a:r>
              <a:rPr lang="en-US" altLang="ja-JP" sz="3200" dirty="0" smtClean="0">
                <a:latin typeface="Comic Sans MS" pitchFamily="66" charset="0"/>
              </a:rPr>
              <a:t> and chooses the </a:t>
            </a:r>
            <a:r>
              <a:rPr lang="en-US" altLang="ja-JP" sz="3200" b="1" u="sng" dirty="0" smtClean="0">
                <a:latin typeface="Comic Sans MS" pitchFamily="66" charset="0"/>
              </a:rPr>
              <a:t>funniest</a:t>
            </a:r>
            <a:r>
              <a:rPr lang="en-US" altLang="ja-JP" sz="3200" dirty="0" smtClean="0">
                <a:latin typeface="Comic Sans MS" pitchFamily="66" charset="0"/>
              </a:rPr>
              <a:t> card as the winner.</a:t>
            </a:r>
            <a:endParaRPr kumimoji="1" lang="ja-JP" altLang="en-US" sz="3200" dirty="0">
              <a:latin typeface="Comic Sans MS" pitchFamily="66" charset="0"/>
            </a:endParaRPr>
          </a:p>
        </p:txBody>
      </p:sp>
      <p:pic>
        <p:nvPicPr>
          <p:cNvPr id="1026" name="Picture 2" descr="学生の会議のイラスト（学ランとセーラー服・真剣・男女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352800" cy="3352800"/>
          </a:xfrm>
          <a:prstGeom prst="rect">
            <a:avLst/>
          </a:prstGeom>
          <a:noFill/>
        </p:spPr>
      </p:pic>
      <p:pic>
        <p:nvPicPr>
          <p:cNvPr id="1028" name="Picture 4" descr="いろいろな王冠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1"/>
            <a:ext cx="914400" cy="656268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2743200" y="1828800"/>
            <a:ext cx="1600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____ is my favorite food.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1000" y="1905000"/>
            <a:ext cx="1600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old milk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90600" y="2895600"/>
            <a:ext cx="1600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a bowl </a:t>
            </a:r>
          </a:p>
          <a:p>
            <a:pPr algn="ctr"/>
            <a:r>
              <a:rPr kumimoji="1" lang="en-US" altLang="ja-JP" dirty="0" smtClean="0">
                <a:latin typeface="Comic Sans MS" pitchFamily="66" charset="0"/>
              </a:rPr>
              <a:t>of rice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81000" y="4038600"/>
            <a:ext cx="1600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UNIQLO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90600" y="5029200"/>
            <a:ext cx="1600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the planet Jupiter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6934200" y="1524000"/>
            <a:ext cx="1676400" cy="1447800"/>
          </a:xfrm>
          <a:prstGeom prst="wedgeEllipseCallout">
            <a:avLst>
              <a:gd name="adj1" fmla="val -157420"/>
              <a:gd name="adj2" fmla="val 75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u="sng" dirty="0" smtClean="0">
                <a:latin typeface="Comic Sans MS" pitchFamily="66" charset="0"/>
              </a:rPr>
              <a:t>Old milk</a:t>
            </a:r>
            <a:r>
              <a:rPr kumimoji="1" lang="en-US" altLang="ja-JP" dirty="0" smtClean="0">
                <a:latin typeface="Comic Sans MS" pitchFamily="66" charset="0"/>
              </a:rPr>
              <a:t> is my favorite food.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6400800" y="2819400"/>
            <a:ext cx="1828800" cy="1447800"/>
          </a:xfrm>
          <a:prstGeom prst="wedgeEllipseCallout">
            <a:avLst>
              <a:gd name="adj1" fmla="val -120088"/>
              <a:gd name="adj2" fmla="val -18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u="sng" dirty="0" smtClean="0">
                <a:latin typeface="Comic Sans MS" pitchFamily="66" charset="0"/>
              </a:rPr>
              <a:t>A bowl of rice</a:t>
            </a:r>
            <a:r>
              <a:rPr kumimoji="1" lang="en-US" altLang="ja-JP" dirty="0" smtClean="0">
                <a:latin typeface="Comic Sans MS" pitchFamily="66" charset="0"/>
              </a:rPr>
              <a:t> is my favorite food.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4" name="円形吹き出し 13"/>
          <p:cNvSpPr/>
          <p:nvPr/>
        </p:nvSpPr>
        <p:spPr>
          <a:xfrm>
            <a:off x="7315200" y="4038600"/>
            <a:ext cx="1828800" cy="1447800"/>
          </a:xfrm>
          <a:prstGeom prst="wedgeEllipseCallout">
            <a:avLst>
              <a:gd name="adj1" fmla="val -171727"/>
              <a:gd name="adj2" fmla="val -6813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u="sng" dirty="0" smtClean="0">
                <a:latin typeface="Comic Sans MS" pitchFamily="66" charset="0"/>
              </a:rPr>
              <a:t>UNIQLO</a:t>
            </a:r>
            <a:r>
              <a:rPr kumimoji="1" lang="en-US" altLang="ja-JP" dirty="0" smtClean="0">
                <a:latin typeface="Comic Sans MS" pitchFamily="66" charset="0"/>
              </a:rPr>
              <a:t> is my favorite food.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15" name="円形吹き出し 14"/>
          <p:cNvSpPr/>
          <p:nvPr/>
        </p:nvSpPr>
        <p:spPr>
          <a:xfrm>
            <a:off x="6400800" y="5029200"/>
            <a:ext cx="1828800" cy="1828800"/>
          </a:xfrm>
          <a:prstGeom prst="wedgeEllipseCallout">
            <a:avLst>
              <a:gd name="adj1" fmla="val -126646"/>
              <a:gd name="adj2" fmla="val -11088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u="sng" dirty="0" smtClean="0">
                <a:latin typeface="Comic Sans MS" pitchFamily="66" charset="0"/>
              </a:rPr>
              <a:t>The planet Jupiter</a:t>
            </a:r>
            <a:r>
              <a:rPr kumimoji="1" lang="en-US" altLang="ja-JP" dirty="0" smtClean="0">
                <a:latin typeface="Comic Sans MS" pitchFamily="66" charset="0"/>
              </a:rPr>
              <a:t> is my favorite food.</a:t>
            </a:r>
            <a:endParaRPr kumimoji="1" lang="ja-JP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 smtClean="0">
                <a:latin typeface="Comic Sans MS" pitchFamily="66" charset="0"/>
              </a:rPr>
              <a:t>The winner keeps the </a:t>
            </a:r>
            <a:r>
              <a:rPr lang="en-US" altLang="ja-JP" sz="4000" u="sng" dirty="0" smtClean="0">
                <a:latin typeface="Comic Sans MS" pitchFamily="66" charset="0"/>
              </a:rPr>
              <a:t>Question Card</a:t>
            </a:r>
            <a:r>
              <a:rPr lang="en-US" altLang="ja-JP" sz="4000" dirty="0" smtClean="0">
                <a:latin typeface="Comic Sans MS" pitchFamily="66" charset="0"/>
              </a:rPr>
              <a:t> and they are now the </a:t>
            </a:r>
            <a:r>
              <a:rPr lang="en-US" altLang="ja-JP" sz="4000" b="1" dirty="0" smtClean="0">
                <a:latin typeface="Comic Sans MS" pitchFamily="66" charset="0"/>
              </a:rPr>
              <a:t>Card King</a:t>
            </a:r>
            <a:r>
              <a:rPr lang="en-US" altLang="ja-JP" sz="4000" dirty="0" smtClean="0">
                <a:latin typeface="Comic Sans MS" pitchFamily="66" charset="0"/>
              </a:rPr>
              <a:t>.</a:t>
            </a:r>
            <a:endParaRPr kumimoji="1" lang="ja-JP" altLang="en-US" dirty="0">
              <a:latin typeface="Comic Sans MS" pitchFamily="66" charset="0"/>
            </a:endParaRPr>
          </a:p>
        </p:txBody>
      </p:sp>
      <p:pic>
        <p:nvPicPr>
          <p:cNvPr id="1026" name="Picture 2" descr="学生の会議のイラスト（学ランとセーラー服・真剣・男女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3352800" cy="3352800"/>
          </a:xfrm>
          <a:prstGeom prst="rect">
            <a:avLst/>
          </a:prstGeom>
          <a:noFill/>
        </p:spPr>
      </p:pic>
      <p:pic>
        <p:nvPicPr>
          <p:cNvPr id="1028" name="Picture 4" descr="いろいろな王冠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90801"/>
            <a:ext cx="914400" cy="656268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1676400" y="1752600"/>
            <a:ext cx="16002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Comic Sans MS" pitchFamily="66" charset="0"/>
              </a:rPr>
              <a:t>____ is my favorite food.</a:t>
            </a:r>
            <a:endParaRPr kumimoji="1" lang="ja-JP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7457E-6 L 0.2125 0.477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2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9827E-6 L -0.09167 0.252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latin typeface="Comic Sans MS" pitchFamily="66" charset="0"/>
              </a:rPr>
              <a:t>Before the </a:t>
            </a:r>
            <a:r>
              <a:rPr lang="en-US" altLang="ja-JP" sz="3600" b="1" dirty="0" smtClean="0">
                <a:latin typeface="Comic Sans MS" pitchFamily="66" charset="0"/>
              </a:rPr>
              <a:t>Card King</a:t>
            </a:r>
            <a:r>
              <a:rPr lang="en-US" altLang="ja-JP" sz="3600" dirty="0" smtClean="0">
                <a:latin typeface="Comic Sans MS" pitchFamily="66" charset="0"/>
              </a:rPr>
              <a:t> pulls another </a:t>
            </a:r>
            <a:r>
              <a:rPr lang="en-US" altLang="ja-JP" sz="3600" u="sng" dirty="0" smtClean="0">
                <a:latin typeface="Comic Sans MS" pitchFamily="66" charset="0"/>
              </a:rPr>
              <a:t>Question Card</a:t>
            </a:r>
            <a:r>
              <a:rPr lang="en-US" altLang="ja-JP" sz="3600" dirty="0" smtClean="0">
                <a:latin typeface="Comic Sans MS" pitchFamily="66" charset="0"/>
              </a:rPr>
              <a:t>, everyone pulls another </a:t>
            </a:r>
            <a:r>
              <a:rPr lang="en-US" altLang="ja-JP" sz="3600" u="sng" dirty="0" smtClean="0">
                <a:latin typeface="Comic Sans MS" pitchFamily="66" charset="0"/>
              </a:rPr>
              <a:t>Answer Card</a:t>
            </a:r>
            <a:r>
              <a:rPr lang="en-US" altLang="ja-JP" sz="3600" dirty="0" smtClean="0">
                <a:latin typeface="Comic Sans MS" pitchFamily="66" charset="0"/>
              </a:rPr>
              <a:t> for their hand.</a:t>
            </a:r>
            <a:endParaRPr kumimoji="1" lang="ja-JP" altLang="en-US" sz="3600" dirty="0">
              <a:latin typeface="Comic Sans MS" pitchFamily="66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19800" y="2362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omic Sans MS" pitchFamily="66" charset="0"/>
              </a:rPr>
              <a:t>You should always have at least 3 cards in your hand!</a:t>
            </a:r>
            <a:endParaRPr kumimoji="1" lang="ja-JP" altLang="en-US" dirty="0"/>
          </a:p>
        </p:txBody>
      </p:sp>
      <p:pic>
        <p:nvPicPr>
          <p:cNvPr id="9" name="図 8" descr="Premium Vector | Black and white seamless lines pattern"/>
          <p:cNvPicPr/>
          <p:nvPr/>
        </p:nvPicPr>
        <p:blipFill>
          <a:blip r:embed="rId2"/>
          <a:srcRect l="38358" t="40536" r="24533" b="27433"/>
          <a:stretch>
            <a:fillRect/>
          </a:stretch>
        </p:blipFill>
        <p:spPr bwMode="auto">
          <a:xfrm rot="19881688">
            <a:off x="2226432" y="3640477"/>
            <a:ext cx="1223395" cy="1335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図 9" descr="Premium Vector | Black and white seamless lines pattern"/>
          <p:cNvPicPr/>
          <p:nvPr/>
        </p:nvPicPr>
        <p:blipFill>
          <a:blip r:embed="rId2"/>
          <a:srcRect l="38358" t="40536" r="24533" b="27433"/>
          <a:stretch>
            <a:fillRect/>
          </a:stretch>
        </p:blipFill>
        <p:spPr bwMode="auto">
          <a:xfrm>
            <a:off x="3200400" y="3352800"/>
            <a:ext cx="1223395" cy="1335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図 10" descr="Premium Vector | Black and white seamless lines pattern"/>
          <p:cNvPicPr/>
          <p:nvPr/>
        </p:nvPicPr>
        <p:blipFill>
          <a:blip r:embed="rId2"/>
          <a:srcRect l="38358" t="40536" r="24533" b="27433"/>
          <a:stretch>
            <a:fillRect/>
          </a:stretch>
        </p:blipFill>
        <p:spPr bwMode="auto">
          <a:xfrm rot="2013939">
            <a:off x="4153425" y="3732050"/>
            <a:ext cx="1223395" cy="1335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4" name="Picture 6" descr="手の爪のイラスト | かわいいフリー素材集 いらすとや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657600"/>
            <a:ext cx="249231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Comic Sans MS" pitchFamily="66" charset="0"/>
              </a:rPr>
              <a:t>Card King Rules</a:t>
            </a:r>
            <a:endParaRPr kumimoji="1" lang="ja-JP" altLang="en-US" dirty="0">
              <a:latin typeface="Comic Sans MS" pitchFamily="66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Everyone starts with 3 </a:t>
            </a:r>
            <a:r>
              <a:rPr lang="en-US" altLang="ja-JP" u="sng" dirty="0" smtClean="0">
                <a:latin typeface="Comic Sans MS" pitchFamily="66" charset="0"/>
              </a:rPr>
              <a:t>Answer Cards </a:t>
            </a:r>
            <a:r>
              <a:rPr lang="en-US" altLang="ja-JP" dirty="0" smtClean="0">
                <a:latin typeface="Comic Sans MS" pitchFamily="66" charset="0"/>
              </a:rPr>
              <a:t>in their hand.</a:t>
            </a:r>
          </a:p>
          <a:p>
            <a:pPr marL="514350" indent="-514350"/>
            <a:r>
              <a:rPr lang="en-US" altLang="ja-JP" dirty="0" err="1" smtClean="0">
                <a:latin typeface="Comic Sans MS" pitchFamily="66" charset="0"/>
              </a:rPr>
              <a:t>Janken</a:t>
            </a:r>
            <a:r>
              <a:rPr lang="en-US" altLang="ja-JP" dirty="0" smtClean="0">
                <a:latin typeface="Comic Sans MS" pitchFamily="66" charset="0"/>
              </a:rPr>
              <a:t> to see who the first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is.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pulls a random </a:t>
            </a:r>
            <a:r>
              <a:rPr lang="en-US" altLang="ja-JP" u="sng" dirty="0" smtClean="0">
                <a:latin typeface="Comic Sans MS" pitchFamily="66" charset="0"/>
              </a:rPr>
              <a:t>Question Card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Everyone else chooses an </a:t>
            </a:r>
            <a:r>
              <a:rPr lang="en-US" altLang="ja-JP" u="sng" dirty="0" smtClean="0">
                <a:latin typeface="Comic Sans MS" pitchFamily="66" charset="0"/>
              </a:rPr>
              <a:t>Answer </a:t>
            </a:r>
            <a:r>
              <a:rPr lang="en-US" altLang="ja-JP" u="sng" dirty="0">
                <a:latin typeface="Comic Sans MS" pitchFamily="66" charset="0"/>
              </a:rPr>
              <a:t>C</a:t>
            </a:r>
            <a:r>
              <a:rPr lang="en-US" altLang="ja-JP" u="sng" dirty="0" smtClean="0">
                <a:latin typeface="Comic Sans MS" pitchFamily="66" charset="0"/>
              </a:rPr>
              <a:t>ard</a:t>
            </a:r>
            <a:r>
              <a:rPr lang="en-US" altLang="ja-JP" dirty="0" smtClean="0">
                <a:latin typeface="Comic Sans MS" pitchFamily="66" charset="0"/>
              </a:rPr>
              <a:t> and places it face down in front of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When all the answers are in,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reads the </a:t>
            </a:r>
            <a:r>
              <a:rPr lang="en-US" altLang="ja-JP" u="sng" dirty="0" smtClean="0">
                <a:latin typeface="Comic Sans MS" pitchFamily="66" charset="0"/>
              </a:rPr>
              <a:t>Answer Cards</a:t>
            </a:r>
            <a:r>
              <a:rPr lang="en-US" altLang="ja-JP" dirty="0" smtClean="0">
                <a:latin typeface="Comic Sans MS" pitchFamily="66" charset="0"/>
              </a:rPr>
              <a:t> and chooses the </a:t>
            </a:r>
            <a:r>
              <a:rPr lang="en-US" altLang="ja-JP" b="1" u="sng" dirty="0" smtClean="0">
                <a:latin typeface="Comic Sans MS" pitchFamily="66" charset="0"/>
              </a:rPr>
              <a:t>funniest</a:t>
            </a:r>
            <a:r>
              <a:rPr lang="en-US" altLang="ja-JP" dirty="0" smtClean="0">
                <a:latin typeface="Comic Sans MS" pitchFamily="66" charset="0"/>
              </a:rPr>
              <a:t> card as the winner.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The winner keeps the </a:t>
            </a:r>
            <a:r>
              <a:rPr lang="en-US" altLang="ja-JP" u="sng" dirty="0" smtClean="0">
                <a:latin typeface="Comic Sans MS" pitchFamily="66" charset="0"/>
              </a:rPr>
              <a:t>Question </a:t>
            </a:r>
            <a:r>
              <a:rPr lang="en-US" altLang="ja-JP" u="sng" dirty="0">
                <a:latin typeface="Comic Sans MS" pitchFamily="66" charset="0"/>
              </a:rPr>
              <a:t>C</a:t>
            </a:r>
            <a:r>
              <a:rPr lang="en-US" altLang="ja-JP" u="sng" dirty="0" smtClean="0">
                <a:latin typeface="Comic Sans MS" pitchFamily="66" charset="0"/>
              </a:rPr>
              <a:t>ard</a:t>
            </a:r>
            <a:r>
              <a:rPr lang="en-US" altLang="ja-JP" dirty="0" smtClean="0">
                <a:latin typeface="Comic Sans MS" pitchFamily="66" charset="0"/>
              </a:rPr>
              <a:t> and they are now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Before the </a:t>
            </a:r>
            <a:r>
              <a:rPr lang="en-US" altLang="ja-JP" b="1" dirty="0" smtClean="0">
                <a:latin typeface="Comic Sans MS" pitchFamily="66" charset="0"/>
              </a:rPr>
              <a:t>Card King</a:t>
            </a:r>
            <a:r>
              <a:rPr lang="en-US" altLang="ja-JP" dirty="0" smtClean="0">
                <a:latin typeface="Comic Sans MS" pitchFamily="66" charset="0"/>
              </a:rPr>
              <a:t> pulls another </a:t>
            </a:r>
            <a:r>
              <a:rPr lang="en-US" altLang="ja-JP" u="sng" dirty="0" smtClean="0">
                <a:latin typeface="Comic Sans MS" pitchFamily="66" charset="0"/>
              </a:rPr>
              <a:t>Question Card</a:t>
            </a:r>
            <a:r>
              <a:rPr lang="en-US" altLang="ja-JP" dirty="0" smtClean="0">
                <a:latin typeface="Comic Sans MS" pitchFamily="66" charset="0"/>
              </a:rPr>
              <a:t>, everyone pulls another </a:t>
            </a:r>
            <a:r>
              <a:rPr lang="en-US" altLang="ja-JP" u="sng" dirty="0" smtClean="0">
                <a:latin typeface="Comic Sans MS" pitchFamily="66" charset="0"/>
              </a:rPr>
              <a:t>Answer Card</a:t>
            </a:r>
            <a:r>
              <a:rPr lang="en-US" altLang="ja-JP" dirty="0" smtClean="0">
                <a:latin typeface="Comic Sans MS" pitchFamily="66" charset="0"/>
              </a:rPr>
              <a:t> for their hand.</a:t>
            </a:r>
          </a:p>
          <a:p>
            <a:pPr marL="514350" indent="-514350"/>
            <a:r>
              <a:rPr lang="en-US" altLang="ja-JP" dirty="0" smtClean="0">
                <a:latin typeface="Comic Sans MS" pitchFamily="66" charset="0"/>
              </a:rPr>
              <a:t>When the game is over, the winner is the one who has the most </a:t>
            </a:r>
            <a:r>
              <a:rPr lang="en-US" altLang="ja-JP" u="sng" dirty="0" smtClean="0">
                <a:latin typeface="Comic Sans MS" pitchFamily="66" charset="0"/>
              </a:rPr>
              <a:t>Question Cards</a:t>
            </a:r>
            <a:r>
              <a:rPr lang="en-US" altLang="ja-JP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482</Words>
  <Application>Microsoft Office PowerPoint</Application>
  <PresentationFormat>画面に合わせる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Card King!</vt:lpstr>
      <vt:lpstr>There are two types of cards</vt:lpstr>
      <vt:lpstr>One person is Card King.</vt:lpstr>
      <vt:lpstr>The Card King pulls a random Question Card.</vt:lpstr>
      <vt:lpstr>Everyone else chooses an Answer Card and places it face down in front of the Card King.</vt:lpstr>
      <vt:lpstr>When all the answers are in, the Card King reads the Answer Cards and chooses the funniest card as the winner.</vt:lpstr>
      <vt:lpstr>The winner keeps the Question Card and they are now the Card King.</vt:lpstr>
      <vt:lpstr>Before the Card King pulls another Question Card, everyone pulls another Answer Card for their hand.</vt:lpstr>
      <vt:lpstr>Card King Rules</vt:lpstr>
      <vt:lpstr>New answer cards!</vt:lpstr>
      <vt:lpstr>Card King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 King!</dc:title>
  <dc:creator>ALT</dc:creator>
  <cp:lastModifiedBy>ALT</cp:lastModifiedBy>
  <cp:revision>3</cp:revision>
  <dcterms:created xsi:type="dcterms:W3CDTF">2021-12-24T05:02:10Z</dcterms:created>
  <dcterms:modified xsi:type="dcterms:W3CDTF">2022-05-06T00:44:17Z</dcterms:modified>
</cp:coreProperties>
</file>