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D356F3-A621-4EFE-BB7A-E8D37A245FF7}" v="1" dt="2023-02-20T00:51:18.1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60" autoAdjust="0"/>
    <p:restoredTop sz="85195" autoAdjust="0"/>
  </p:normalViewPr>
  <p:slideViewPr>
    <p:cSldViewPr snapToGrid="0">
      <p:cViewPr varScale="1">
        <p:scale>
          <a:sx n="88" d="100"/>
          <a:sy n="88" d="100"/>
        </p:scale>
        <p:origin x="55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ie Ketcham" userId="221ad58fa916a25f" providerId="LiveId" clId="{F4D356F3-A621-4EFE-BB7A-E8D37A245FF7}"/>
    <pc:docChg chg="custSel modSld">
      <pc:chgData name="Jackie Ketcham" userId="221ad58fa916a25f" providerId="LiveId" clId="{F4D356F3-A621-4EFE-BB7A-E8D37A245FF7}" dt="2023-02-16T00:17:12.475" v="77" actId="1076"/>
      <pc:docMkLst>
        <pc:docMk/>
      </pc:docMkLst>
      <pc:sldChg chg="modSp mod">
        <pc:chgData name="Jackie Ketcham" userId="221ad58fa916a25f" providerId="LiveId" clId="{F4D356F3-A621-4EFE-BB7A-E8D37A245FF7}" dt="2023-02-16T00:17:12.475" v="77" actId="1076"/>
        <pc:sldMkLst>
          <pc:docMk/>
          <pc:sldMk cId="1122656489" sldId="258"/>
        </pc:sldMkLst>
        <pc:spChg chg="mod">
          <ac:chgData name="Jackie Ketcham" userId="221ad58fa916a25f" providerId="LiveId" clId="{F4D356F3-A621-4EFE-BB7A-E8D37A245FF7}" dt="2023-02-16T00:17:08.135" v="76" actId="1076"/>
          <ac:spMkLst>
            <pc:docMk/>
            <pc:sldMk cId="1122656489" sldId="258"/>
            <ac:spMk id="2" creationId="{513DE706-8C05-4500-0EF5-FC766D428D96}"/>
          </ac:spMkLst>
        </pc:spChg>
        <pc:spChg chg="mod">
          <ac:chgData name="Jackie Ketcham" userId="221ad58fa916a25f" providerId="LiveId" clId="{F4D356F3-A621-4EFE-BB7A-E8D37A245FF7}" dt="2023-02-16T00:17:12.475" v="77" actId="1076"/>
          <ac:spMkLst>
            <pc:docMk/>
            <pc:sldMk cId="1122656489" sldId="258"/>
            <ac:spMk id="3" creationId="{177D0227-8445-8EF9-9108-3FF27F50508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1F36D-FB67-4E43-9072-37810CC6C111}" type="datetimeFigureOut">
              <a:rPr kumimoji="1" lang="ja-JP" altLang="en-US" smtClean="0"/>
              <a:t>2023/2/20</a:t>
            </a:fld>
            <a:endParaRPr kumimoji="1" lang="ja-JP"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E3458D-8A44-470D-8EBA-BD953FF3CC07}" type="slidenum">
              <a:rPr kumimoji="1" lang="ja-JP" altLang="en-US" smtClean="0"/>
              <a:t>‹#›</a:t>
            </a:fld>
            <a:endParaRPr kumimoji="1" lang="ja-JP" altLang="en-US"/>
          </a:p>
        </p:txBody>
      </p:sp>
    </p:spTree>
    <p:extLst>
      <p:ext uri="{BB962C8B-B14F-4D97-AF65-F5344CB8AC3E}">
        <p14:creationId xmlns:p14="http://schemas.microsoft.com/office/powerpoint/2010/main" val="32334497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dirty="0"/>
              <a:t>You only need to apply to a high school if it is outside of your district. In that case, you will be responsible for your own transportation. The school bus won’t come get you if you go to a school outside your district. So for instance, when I went to high school, I could have gone to the high school in the next town over, Lawrenceburg High School, but I went to the one in my district, because it was much easier, and all of my friends from middle school were going to the same place. </a:t>
            </a:r>
            <a:endParaRPr kumimoji="1" lang="ja-JP" altLang="en-US" dirty="0"/>
          </a:p>
        </p:txBody>
      </p:sp>
      <p:sp>
        <p:nvSpPr>
          <p:cNvPr id="4" name="Slide Number Placeholder 3"/>
          <p:cNvSpPr>
            <a:spLocks noGrp="1"/>
          </p:cNvSpPr>
          <p:nvPr>
            <p:ph type="sldNum" sz="quarter" idx="5"/>
          </p:nvPr>
        </p:nvSpPr>
        <p:spPr/>
        <p:txBody>
          <a:bodyPr/>
          <a:lstStyle/>
          <a:p>
            <a:fld id="{89E3458D-8A44-470D-8EBA-BD953FF3CC07}" type="slidenum">
              <a:rPr kumimoji="1" lang="ja-JP" altLang="en-US" smtClean="0"/>
              <a:t>3</a:t>
            </a:fld>
            <a:endParaRPr kumimoji="1" lang="ja-JP" altLang="en-US"/>
          </a:p>
        </p:txBody>
      </p:sp>
    </p:spTree>
    <p:extLst>
      <p:ext uri="{BB962C8B-B14F-4D97-AF65-F5344CB8AC3E}">
        <p14:creationId xmlns:p14="http://schemas.microsoft.com/office/powerpoint/2010/main" val="2797314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dirty="0"/>
              <a:t>Boarding schools are what we call schools with dormitories, that give students the option to live at the school away from home. </a:t>
            </a:r>
            <a:endParaRPr kumimoji="1" lang="ja-JP" altLang="en-US" dirty="0"/>
          </a:p>
        </p:txBody>
      </p:sp>
      <p:sp>
        <p:nvSpPr>
          <p:cNvPr id="4" name="Slide Number Placeholder 3"/>
          <p:cNvSpPr>
            <a:spLocks noGrp="1"/>
          </p:cNvSpPr>
          <p:nvPr>
            <p:ph type="sldNum" sz="quarter" idx="5"/>
          </p:nvPr>
        </p:nvSpPr>
        <p:spPr/>
        <p:txBody>
          <a:bodyPr/>
          <a:lstStyle/>
          <a:p>
            <a:fld id="{89E3458D-8A44-470D-8EBA-BD953FF3CC07}" type="slidenum">
              <a:rPr kumimoji="1" lang="ja-JP" altLang="en-US" smtClean="0"/>
              <a:t>4</a:t>
            </a:fld>
            <a:endParaRPr kumimoji="1" lang="ja-JP" altLang="en-US"/>
          </a:p>
        </p:txBody>
      </p:sp>
    </p:spTree>
    <p:extLst>
      <p:ext uri="{BB962C8B-B14F-4D97-AF65-F5344CB8AC3E}">
        <p14:creationId xmlns:p14="http://schemas.microsoft.com/office/powerpoint/2010/main" val="1400637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dirty="0"/>
              <a:t>Testing rules and requirements are different in each state, so I am sticking with Indiana as an example, because that’s where I’m from. We had at least one big test every year, and some smaller ones. And in our Junior year we also had to take the PSAT. Now to talk about the PSAT and SAT. </a:t>
            </a:r>
          </a:p>
        </p:txBody>
      </p:sp>
      <p:sp>
        <p:nvSpPr>
          <p:cNvPr id="4" name="Slide Number Placeholder 3"/>
          <p:cNvSpPr>
            <a:spLocks noGrp="1"/>
          </p:cNvSpPr>
          <p:nvPr>
            <p:ph type="sldNum" sz="quarter" idx="5"/>
          </p:nvPr>
        </p:nvSpPr>
        <p:spPr/>
        <p:txBody>
          <a:bodyPr/>
          <a:lstStyle/>
          <a:p>
            <a:fld id="{89E3458D-8A44-470D-8EBA-BD953FF3CC07}" type="slidenum">
              <a:rPr kumimoji="1" lang="ja-JP" altLang="en-US" smtClean="0"/>
              <a:t>5</a:t>
            </a:fld>
            <a:endParaRPr kumimoji="1" lang="ja-JP" altLang="en-US"/>
          </a:p>
        </p:txBody>
      </p:sp>
    </p:spTree>
    <p:extLst>
      <p:ext uri="{BB962C8B-B14F-4D97-AF65-F5344CB8AC3E}">
        <p14:creationId xmlns:p14="http://schemas.microsoft.com/office/powerpoint/2010/main" val="2553701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5"/>
          </p:nvPr>
        </p:nvSpPr>
        <p:spPr/>
        <p:txBody>
          <a:bodyPr/>
          <a:lstStyle/>
          <a:p>
            <a:fld id="{89E3458D-8A44-470D-8EBA-BD953FF3CC07}" type="slidenum">
              <a:rPr kumimoji="1" lang="ja-JP" altLang="en-US" smtClean="0"/>
              <a:t>6</a:t>
            </a:fld>
            <a:endParaRPr kumimoji="1" lang="ja-JP" altLang="en-US"/>
          </a:p>
        </p:txBody>
      </p:sp>
    </p:spTree>
    <p:extLst>
      <p:ext uri="{BB962C8B-B14F-4D97-AF65-F5344CB8AC3E}">
        <p14:creationId xmlns:p14="http://schemas.microsoft.com/office/powerpoint/2010/main" val="4158671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dirty="0"/>
              <a:t>https://admissions.purdue.edu/apply/criteriafreshmen.php    </a:t>
            </a:r>
            <a:endParaRPr kumimoji="1" lang="ja-JP" altLang="en-US" dirty="0"/>
          </a:p>
        </p:txBody>
      </p:sp>
      <p:sp>
        <p:nvSpPr>
          <p:cNvPr id="4" name="Slide Number Placeholder 3"/>
          <p:cNvSpPr>
            <a:spLocks noGrp="1"/>
          </p:cNvSpPr>
          <p:nvPr>
            <p:ph type="sldNum" sz="quarter" idx="5"/>
          </p:nvPr>
        </p:nvSpPr>
        <p:spPr/>
        <p:txBody>
          <a:bodyPr/>
          <a:lstStyle/>
          <a:p>
            <a:fld id="{89E3458D-8A44-470D-8EBA-BD953FF3CC07}" type="slidenum">
              <a:rPr kumimoji="1" lang="ja-JP" altLang="en-US" smtClean="0"/>
              <a:t>7</a:t>
            </a:fld>
            <a:endParaRPr kumimoji="1" lang="ja-JP" altLang="en-US"/>
          </a:p>
        </p:txBody>
      </p:sp>
    </p:spTree>
    <p:extLst>
      <p:ext uri="{BB962C8B-B14F-4D97-AF65-F5344CB8AC3E}">
        <p14:creationId xmlns:p14="http://schemas.microsoft.com/office/powerpoint/2010/main" val="310833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ltLang="ja-JP"/>
              <a:t>Click to edit Master title style</a:t>
            </a:r>
            <a:endParaRPr lang="en-US"/>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a:t>Click to edit Master subtitle style</a:t>
            </a:r>
            <a:endParaRPr lang="en-US"/>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2/20/2023</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226638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ltLang="ja-JP"/>
              <a:t>Click to edit Master title style</a:t>
            </a:r>
            <a:endParaRPr lang="en-US"/>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2/20/2023</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70059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ltLang="ja-JP"/>
              <a:t>Click to edit Master title style</a:t>
            </a:r>
            <a:endParaRPr lang="en-US"/>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2/20/2023</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357090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ltLang="ja-JP"/>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2/20/2023</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844007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ltLang="ja-JP"/>
              <a:t>Click to edit Master title style</a:t>
            </a:r>
            <a:endParaRPr lang="en-US"/>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ja-JP"/>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2/20/2023</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269522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ltLang="ja-JP"/>
              <a:t>Click to edit Master title style</a:t>
            </a:r>
            <a:endParaRPr lang="en-US"/>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2/20/2023</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970162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ltLang="ja-JP"/>
              <a:t>Click to edit Master title style</a:t>
            </a:r>
            <a:endParaRPr lang="en-US"/>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2/20/2023</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93387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ltLang="ja-JP"/>
              <a:t>Click to edit Master title style</a:t>
            </a:r>
            <a:endParaRPr lang="en-US"/>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2/20/2023</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945669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2/20/2023</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357614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ltLang="ja-JP"/>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ja-JP"/>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2/20/2023</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70364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ltLang="ja-JP"/>
              <a:t>Click to edit Master title style</a:t>
            </a:r>
            <a:endParaRPr lang="en-US"/>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ja-JP"/>
              <a:t>Click icon to add picture</a:t>
            </a:r>
            <a:endParaRPr lang="en-US"/>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ja-JP"/>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2/20/2023</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272231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ltLang="ja-JP"/>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2/20/2023</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398545538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kumimoji="1"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15:clr>
            <a:srgbClr val="F26B43"/>
          </p15:clr>
        </p15:guide>
        <p15:guide id="2" pos="480">
          <p15:clr>
            <a:srgbClr val="F26B43"/>
          </p15:clr>
        </p15:guide>
        <p15:guide id="3" pos="960">
          <p15:clr>
            <a:srgbClr val="F26B43"/>
          </p15:clr>
        </p15:guide>
        <p15:guide id="4" pos="1440">
          <p15:clr>
            <a:srgbClr val="F26B43"/>
          </p15:clr>
        </p15:guide>
        <p15:guide id="5" pos="1920">
          <p15:clr>
            <a:srgbClr val="F26B43"/>
          </p15:clr>
        </p15:guide>
        <p15:guide id="6" pos="2400">
          <p15:clr>
            <a:srgbClr val="F26B43"/>
          </p15:clr>
        </p15:guide>
        <p15:guide id="7" pos="2880">
          <p15:clr>
            <a:srgbClr val="F26B43"/>
          </p15:clr>
        </p15:guide>
        <p15:guide id="8" pos="3360">
          <p15:clr>
            <a:srgbClr val="F26B43"/>
          </p15:clr>
        </p15:guide>
        <p15:guide id="9" pos="3840">
          <p15:clr>
            <a:srgbClr val="F26B43"/>
          </p15:clr>
        </p15:guide>
        <p15:guide id="10" pos="4320">
          <p15:clr>
            <a:srgbClr val="F26B43"/>
          </p15:clr>
        </p15:guide>
        <p15:guide id="11" pos="4800">
          <p15:clr>
            <a:srgbClr val="F26B43"/>
          </p15:clr>
        </p15:guide>
        <p15:guide id="12" pos="5280">
          <p15:clr>
            <a:srgbClr val="F26B43"/>
          </p15:clr>
        </p15:guide>
        <p15:guide id="13" pos="5760">
          <p15:clr>
            <a:srgbClr val="F26B43"/>
          </p15:clr>
        </p15:guide>
        <p15:guide id="14" pos="6240">
          <p15:clr>
            <a:srgbClr val="F26B43"/>
          </p15:clr>
        </p15:guide>
        <p15:guide id="15" pos="6720">
          <p15:clr>
            <a:srgbClr val="F26B43"/>
          </p15:clr>
        </p15:guide>
        <p15:guide id="16" pos="7200">
          <p15:clr>
            <a:srgbClr val="F26B43"/>
          </p15:clr>
        </p15:guide>
        <p15:guide id="17" pos="7680">
          <p15:clr>
            <a:srgbClr val="F26B43"/>
          </p15:clr>
        </p15:guide>
        <p15:guide id="18" orient="horz">
          <p15:clr>
            <a:srgbClr val="F26B43"/>
          </p15:clr>
        </p15:guide>
        <p15:guide id="19" orient="horz" pos="480">
          <p15:clr>
            <a:srgbClr val="F26B43"/>
          </p15:clr>
        </p15:guide>
        <p15:guide id="20" orient="horz" pos="960">
          <p15:clr>
            <a:srgbClr val="F26B43"/>
          </p15:clr>
        </p15:guide>
        <p15:guide id="21" orient="horz" pos="1440">
          <p15:clr>
            <a:srgbClr val="F26B43"/>
          </p15:clr>
        </p15:guide>
        <p15:guide id="22" orient="horz" pos="1920">
          <p15:clr>
            <a:srgbClr val="F26B43"/>
          </p15:clr>
        </p15:guide>
        <p15:guide id="23" orient="horz" pos="2400">
          <p15:clr>
            <a:srgbClr val="F26B43"/>
          </p15:clr>
        </p15:guide>
        <p15:guide id="24" orient="horz" pos="2880">
          <p15:clr>
            <a:srgbClr val="F26B43"/>
          </p15:clr>
        </p15:guide>
        <p15:guide id="25" orient="horz" pos="3360">
          <p15:clr>
            <a:srgbClr val="F26B43"/>
          </p15:clr>
        </p15:guide>
        <p15:guide id="26" orient="horz" pos="3840">
          <p15:clr>
            <a:srgbClr val="F26B43"/>
          </p15:clr>
        </p15:guide>
        <p15:guide id="27" orient="horz" pos="432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EB09C-8351-7C96-0948-7C8AB6650DF9}"/>
              </a:ext>
            </a:extLst>
          </p:cNvPr>
          <p:cNvSpPr>
            <a:spLocks noGrp="1"/>
          </p:cNvSpPr>
          <p:nvPr>
            <p:ph type="ctrTitle"/>
          </p:nvPr>
        </p:nvSpPr>
        <p:spPr/>
        <p:txBody>
          <a:bodyPr/>
          <a:lstStyle/>
          <a:p>
            <a:r>
              <a:rPr kumimoji="1" lang="en-US" altLang="ja-JP" dirty="0"/>
              <a:t>Getting into High School and College in America</a:t>
            </a:r>
            <a:endParaRPr kumimoji="1" lang="ja-JP" altLang="en-US" dirty="0"/>
          </a:p>
        </p:txBody>
      </p:sp>
      <p:sp>
        <p:nvSpPr>
          <p:cNvPr id="3" name="Subtitle 2">
            <a:extLst>
              <a:ext uri="{FF2B5EF4-FFF2-40B4-BE49-F238E27FC236}">
                <a16:creationId xmlns:a16="http://schemas.microsoft.com/office/drawing/2014/main" id="{82ADA7F2-76CC-6996-74EA-3F5969E29FB0}"/>
              </a:ext>
            </a:extLst>
          </p:cNvPr>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720838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DE706-8C05-4500-0EF5-FC766D428D96}"/>
              </a:ext>
            </a:extLst>
          </p:cNvPr>
          <p:cNvSpPr>
            <a:spLocks noGrp="1"/>
          </p:cNvSpPr>
          <p:nvPr>
            <p:ph type="title"/>
          </p:nvPr>
        </p:nvSpPr>
        <p:spPr>
          <a:xfrm>
            <a:off x="762000" y="348342"/>
            <a:ext cx="10668000" cy="1524000"/>
          </a:xfrm>
        </p:spPr>
        <p:txBody>
          <a:bodyPr/>
          <a:lstStyle/>
          <a:p>
            <a:r>
              <a:rPr kumimoji="1" lang="en-US" altLang="ja-JP" dirty="0"/>
              <a:t>The transition from middle school to high school is easy.</a:t>
            </a:r>
            <a:endParaRPr kumimoji="1" lang="ja-JP" altLang="en-US" dirty="0"/>
          </a:p>
        </p:txBody>
      </p:sp>
      <p:sp>
        <p:nvSpPr>
          <p:cNvPr id="3" name="Content Placeholder 2">
            <a:extLst>
              <a:ext uri="{FF2B5EF4-FFF2-40B4-BE49-F238E27FC236}">
                <a16:creationId xmlns:a16="http://schemas.microsoft.com/office/drawing/2014/main" id="{177D0227-8445-8EF9-9108-3FF27F505080}"/>
              </a:ext>
            </a:extLst>
          </p:cNvPr>
          <p:cNvSpPr>
            <a:spLocks noGrp="1"/>
          </p:cNvSpPr>
          <p:nvPr>
            <p:ph idx="1"/>
          </p:nvPr>
        </p:nvSpPr>
        <p:spPr>
          <a:xfrm>
            <a:off x="762000" y="1872342"/>
            <a:ext cx="10668000" cy="4430486"/>
          </a:xfrm>
        </p:spPr>
        <p:txBody>
          <a:bodyPr/>
          <a:lstStyle/>
          <a:p>
            <a:r>
              <a:rPr kumimoji="1" lang="en-US" altLang="ja-JP" dirty="0"/>
              <a:t>In America, </a:t>
            </a:r>
            <a:r>
              <a:rPr kumimoji="1" lang="en-US" altLang="ja-JP" b="1" dirty="0"/>
              <a:t>it is very uncommon for students to take high school entrance examinations</a:t>
            </a:r>
            <a:r>
              <a:rPr kumimoji="1" lang="en-US" altLang="ja-JP" dirty="0"/>
              <a:t>. </a:t>
            </a:r>
          </a:p>
          <a:p>
            <a:r>
              <a:rPr lang="en-US" altLang="ja-JP" dirty="0"/>
              <a:t>Only extremely competitive private high schools would require this. </a:t>
            </a:r>
          </a:p>
          <a:p>
            <a:r>
              <a:rPr kumimoji="1" lang="en-US" altLang="ja-JP" dirty="0"/>
              <a:t>Most students simply go to the high school that is in their district, or the area where they live. </a:t>
            </a:r>
          </a:p>
          <a:p>
            <a:r>
              <a:rPr kumimoji="1" lang="en-US" altLang="ja-JP" dirty="0"/>
              <a:t>We don’t have special schools for different careers. </a:t>
            </a:r>
            <a:endParaRPr kumimoji="1" lang="ja-JP" altLang="en-US" dirty="0"/>
          </a:p>
        </p:txBody>
      </p:sp>
    </p:spTree>
    <p:extLst>
      <p:ext uri="{BB962C8B-B14F-4D97-AF65-F5344CB8AC3E}">
        <p14:creationId xmlns:p14="http://schemas.microsoft.com/office/powerpoint/2010/main" val="1122656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89821BC-BBD9-91F6-9FEA-FE9B2AE3B824}"/>
              </a:ext>
            </a:extLst>
          </p:cNvPr>
          <p:cNvPicPr>
            <a:picLocks noGrp="1" noChangeAspect="1"/>
          </p:cNvPicPr>
          <p:nvPr>
            <p:ph idx="1"/>
          </p:nvPr>
        </p:nvPicPr>
        <p:blipFill>
          <a:blip r:embed="rId3"/>
          <a:stretch>
            <a:fillRect/>
          </a:stretch>
        </p:blipFill>
        <p:spPr>
          <a:xfrm>
            <a:off x="3441700" y="-11954"/>
            <a:ext cx="5308600" cy="6869954"/>
          </a:xfrm>
          <a:prstGeom prst="rect">
            <a:avLst/>
          </a:prstGeom>
        </p:spPr>
      </p:pic>
    </p:spTree>
    <p:extLst>
      <p:ext uri="{BB962C8B-B14F-4D97-AF65-F5344CB8AC3E}">
        <p14:creationId xmlns:p14="http://schemas.microsoft.com/office/powerpoint/2010/main" val="1205253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75D66-4669-F34F-63A9-640C76D0D25F}"/>
              </a:ext>
            </a:extLst>
          </p:cNvPr>
          <p:cNvSpPr>
            <a:spLocks noGrp="1"/>
          </p:cNvSpPr>
          <p:nvPr>
            <p:ph type="title"/>
          </p:nvPr>
        </p:nvSpPr>
        <p:spPr/>
        <p:txBody>
          <a:bodyPr/>
          <a:lstStyle/>
          <a:p>
            <a:r>
              <a:rPr kumimoji="1" lang="en-US" altLang="ja-JP" dirty="0"/>
              <a:t>Boarding schools are rare.</a:t>
            </a:r>
            <a:endParaRPr kumimoji="1" lang="ja-JP" altLang="en-US" dirty="0"/>
          </a:p>
        </p:txBody>
      </p:sp>
      <p:sp>
        <p:nvSpPr>
          <p:cNvPr id="3" name="Content Placeholder 2">
            <a:extLst>
              <a:ext uri="{FF2B5EF4-FFF2-40B4-BE49-F238E27FC236}">
                <a16:creationId xmlns:a16="http://schemas.microsoft.com/office/drawing/2014/main" id="{8710E4A4-D13A-C99F-1C87-474229A55011}"/>
              </a:ext>
            </a:extLst>
          </p:cNvPr>
          <p:cNvSpPr>
            <a:spLocks noGrp="1"/>
          </p:cNvSpPr>
          <p:nvPr>
            <p:ph idx="1"/>
          </p:nvPr>
        </p:nvSpPr>
        <p:spPr/>
        <p:txBody>
          <a:bodyPr/>
          <a:lstStyle/>
          <a:p>
            <a:r>
              <a:rPr kumimoji="1" lang="en-US" altLang="ja-JP" dirty="0"/>
              <a:t>Of all the high schools in Indiana, almost 700, onl</a:t>
            </a:r>
            <a:r>
              <a:rPr lang="en-US" altLang="ja-JP" dirty="0"/>
              <a:t>y 5 are boarding schools. </a:t>
            </a:r>
          </a:p>
          <a:p>
            <a:r>
              <a:rPr lang="en-US" altLang="ja-JP" dirty="0"/>
              <a:t>Two</a:t>
            </a:r>
            <a:r>
              <a:rPr kumimoji="1" lang="en-US" altLang="ja-JP" dirty="0"/>
              <a:t> of those are schools for the blind.</a:t>
            </a:r>
            <a:endParaRPr kumimoji="1" lang="ja-JP" altLang="en-US" dirty="0"/>
          </a:p>
        </p:txBody>
      </p:sp>
    </p:spTree>
    <p:extLst>
      <p:ext uri="{BB962C8B-B14F-4D97-AF65-F5344CB8AC3E}">
        <p14:creationId xmlns:p14="http://schemas.microsoft.com/office/powerpoint/2010/main" val="2831201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E4E28-3BB5-6753-2716-BDCED8F7AFA0}"/>
              </a:ext>
            </a:extLst>
          </p:cNvPr>
          <p:cNvSpPr>
            <a:spLocks noGrp="1"/>
          </p:cNvSpPr>
          <p:nvPr>
            <p:ph type="title"/>
          </p:nvPr>
        </p:nvSpPr>
        <p:spPr>
          <a:xfrm>
            <a:off x="762000" y="227807"/>
            <a:ext cx="10668000" cy="1524000"/>
          </a:xfrm>
        </p:spPr>
        <p:txBody>
          <a:bodyPr/>
          <a:lstStyle/>
          <a:p>
            <a:r>
              <a:rPr kumimoji="1" lang="en-US" altLang="ja-JP" dirty="0"/>
              <a:t>No entrance exams, but we do other tests</a:t>
            </a:r>
            <a:endParaRPr kumimoji="1" lang="ja-JP" altLang="en-US" dirty="0"/>
          </a:p>
        </p:txBody>
      </p:sp>
      <p:pic>
        <p:nvPicPr>
          <p:cNvPr id="4" name="Content Placeholder 3">
            <a:extLst>
              <a:ext uri="{FF2B5EF4-FFF2-40B4-BE49-F238E27FC236}">
                <a16:creationId xmlns:a16="http://schemas.microsoft.com/office/drawing/2014/main" id="{059DF767-03C1-5D20-C6D0-69F2D16FE059}"/>
              </a:ext>
            </a:extLst>
          </p:cNvPr>
          <p:cNvPicPr>
            <a:picLocks noGrp="1" noChangeAspect="1"/>
          </p:cNvPicPr>
          <p:nvPr>
            <p:ph idx="1"/>
          </p:nvPr>
        </p:nvPicPr>
        <p:blipFill>
          <a:blip r:embed="rId3"/>
          <a:stretch>
            <a:fillRect/>
          </a:stretch>
        </p:blipFill>
        <p:spPr>
          <a:xfrm>
            <a:off x="1384300" y="1427957"/>
            <a:ext cx="9423399" cy="5300662"/>
          </a:xfrm>
          <a:prstGeom prst="rect">
            <a:avLst/>
          </a:prstGeom>
        </p:spPr>
      </p:pic>
    </p:spTree>
    <p:extLst>
      <p:ext uri="{BB962C8B-B14F-4D97-AF65-F5344CB8AC3E}">
        <p14:creationId xmlns:p14="http://schemas.microsoft.com/office/powerpoint/2010/main" val="1033117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FAE3-053D-6A62-AA78-BEC91D092A2D}"/>
              </a:ext>
            </a:extLst>
          </p:cNvPr>
          <p:cNvSpPr>
            <a:spLocks noGrp="1"/>
          </p:cNvSpPr>
          <p:nvPr>
            <p:ph type="title"/>
          </p:nvPr>
        </p:nvSpPr>
        <p:spPr>
          <a:xfrm>
            <a:off x="762000" y="152400"/>
            <a:ext cx="10668000" cy="1524000"/>
          </a:xfrm>
        </p:spPr>
        <p:txBody>
          <a:bodyPr/>
          <a:lstStyle/>
          <a:p>
            <a:r>
              <a:rPr kumimoji="1" lang="en-US" altLang="ja-JP" dirty="0"/>
              <a:t>Exams for College</a:t>
            </a:r>
            <a:endParaRPr kumimoji="1" lang="ja-JP" altLang="en-US" dirty="0"/>
          </a:p>
        </p:txBody>
      </p:sp>
      <p:sp>
        <p:nvSpPr>
          <p:cNvPr id="3" name="Content Placeholder 2">
            <a:extLst>
              <a:ext uri="{FF2B5EF4-FFF2-40B4-BE49-F238E27FC236}">
                <a16:creationId xmlns:a16="http://schemas.microsoft.com/office/drawing/2014/main" id="{D056D285-E46E-332D-C7CF-05E7FE44107D}"/>
              </a:ext>
            </a:extLst>
          </p:cNvPr>
          <p:cNvSpPr>
            <a:spLocks noGrp="1"/>
          </p:cNvSpPr>
          <p:nvPr>
            <p:ph idx="1"/>
          </p:nvPr>
        </p:nvSpPr>
        <p:spPr>
          <a:xfrm>
            <a:off x="762000" y="1436914"/>
            <a:ext cx="10668000" cy="4996543"/>
          </a:xfrm>
        </p:spPr>
        <p:txBody>
          <a:bodyPr>
            <a:normAutofit fontScale="92500" lnSpcReduction="10000"/>
          </a:bodyPr>
          <a:lstStyle/>
          <a:p>
            <a:r>
              <a:rPr kumimoji="1" lang="en-US" altLang="ja-JP" dirty="0"/>
              <a:t>In high school, we take the PSAT, which is a practice for the SAT.</a:t>
            </a:r>
          </a:p>
          <a:p>
            <a:r>
              <a:rPr lang="en-US" altLang="ja-JP" dirty="0"/>
              <a:t>The SAT is a standard test across the entire country. </a:t>
            </a:r>
          </a:p>
          <a:p>
            <a:r>
              <a:rPr lang="en-US" altLang="ja-JP" dirty="0"/>
              <a:t>1.7 million students in the high school class of 2022 took the SAT</a:t>
            </a:r>
          </a:p>
          <a:p>
            <a:r>
              <a:rPr kumimoji="1" lang="en-US" altLang="ja-JP" dirty="0"/>
              <a:t>Every high school senior takes the same test and uses it for college applications. </a:t>
            </a:r>
          </a:p>
          <a:p>
            <a:r>
              <a:rPr kumimoji="1" lang="en-US" altLang="ja-JP" dirty="0"/>
              <a:t>You can take the SAT as many times as you want, but each time, you must pay $60 (~\7,900)</a:t>
            </a:r>
          </a:p>
          <a:p>
            <a:r>
              <a:rPr lang="en-US" altLang="ja-JP" dirty="0"/>
              <a:t>The ACT is another nationally standardized test that students may take, although it is a little less common. Some students take both.</a:t>
            </a:r>
            <a:endParaRPr kumimoji="1" lang="ja-JP" altLang="en-US" dirty="0"/>
          </a:p>
        </p:txBody>
      </p:sp>
    </p:spTree>
    <p:extLst>
      <p:ext uri="{BB962C8B-B14F-4D97-AF65-F5344CB8AC3E}">
        <p14:creationId xmlns:p14="http://schemas.microsoft.com/office/powerpoint/2010/main" val="1891930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38CA9-5375-54AF-C805-58B589AD9EE4}"/>
              </a:ext>
            </a:extLst>
          </p:cNvPr>
          <p:cNvSpPr>
            <a:spLocks noGrp="1"/>
          </p:cNvSpPr>
          <p:nvPr>
            <p:ph type="title"/>
          </p:nvPr>
        </p:nvSpPr>
        <p:spPr>
          <a:xfrm>
            <a:off x="762000" y="228600"/>
            <a:ext cx="10668000" cy="1524000"/>
          </a:xfrm>
        </p:spPr>
        <p:txBody>
          <a:bodyPr/>
          <a:lstStyle/>
          <a:p>
            <a:r>
              <a:rPr kumimoji="1" lang="en-US" altLang="ja-JP" dirty="0"/>
              <a:t>College Requirements &amp; Applications</a:t>
            </a:r>
            <a:endParaRPr kumimoji="1" lang="ja-JP" altLang="en-US" dirty="0"/>
          </a:p>
        </p:txBody>
      </p:sp>
      <p:sp>
        <p:nvSpPr>
          <p:cNvPr id="3" name="Content Placeholder 2">
            <a:extLst>
              <a:ext uri="{FF2B5EF4-FFF2-40B4-BE49-F238E27FC236}">
                <a16:creationId xmlns:a16="http://schemas.microsoft.com/office/drawing/2014/main" id="{65818FFC-41F4-A251-7A95-7B1707E06B8E}"/>
              </a:ext>
            </a:extLst>
          </p:cNvPr>
          <p:cNvSpPr>
            <a:spLocks noGrp="1"/>
          </p:cNvSpPr>
          <p:nvPr>
            <p:ph idx="1"/>
          </p:nvPr>
        </p:nvSpPr>
        <p:spPr>
          <a:xfrm>
            <a:off x="762000" y="1415144"/>
            <a:ext cx="10668000" cy="4974770"/>
          </a:xfrm>
        </p:spPr>
        <p:txBody>
          <a:bodyPr>
            <a:normAutofit lnSpcReduction="10000"/>
          </a:bodyPr>
          <a:lstStyle/>
          <a:p>
            <a:r>
              <a:rPr kumimoji="1" lang="en-US" altLang="ja-JP" dirty="0"/>
              <a:t>Seniors in high school will spend a lot of time preparing their college applications. </a:t>
            </a:r>
          </a:p>
          <a:p>
            <a:r>
              <a:rPr lang="en-US" altLang="ja-JP" dirty="0"/>
              <a:t>For many schools, applications are due in the fall during the school year, and announce decisions in the spring</a:t>
            </a:r>
          </a:p>
          <a:p>
            <a:r>
              <a:rPr kumimoji="1" lang="en-US" altLang="ja-JP" dirty="0"/>
              <a:t>Many colleges require </a:t>
            </a:r>
            <a:r>
              <a:rPr lang="en-US" altLang="ja-JP" dirty="0"/>
              <a:t>your official grade information, SAT/ACT test score,1-4 letters of recommendation, 1 or 2 long essays, and many, many shorter written answers.</a:t>
            </a:r>
          </a:p>
          <a:p>
            <a:r>
              <a:rPr lang="en-US" altLang="ja-JP" dirty="0"/>
              <a:t>Students can send out as many college applications as they want, but each one will cost $30</a:t>
            </a:r>
            <a:r>
              <a:rPr lang="en-US" altLang="ja-JP" b="1" dirty="0"/>
              <a:t>–</a:t>
            </a:r>
            <a:r>
              <a:rPr lang="en-US" altLang="ja-JP" dirty="0"/>
              <a:t>$100+ (~\3,900</a:t>
            </a:r>
            <a:r>
              <a:rPr lang="en-US" altLang="ja-JP" b="1" dirty="0"/>
              <a:t>–</a:t>
            </a:r>
            <a:r>
              <a:rPr lang="en-US" altLang="ja-JP" dirty="0"/>
              <a:t>\13,200+)</a:t>
            </a:r>
            <a:endParaRPr kumimoji="1" lang="ja-JP" altLang="en-US" dirty="0"/>
          </a:p>
        </p:txBody>
      </p:sp>
    </p:spTree>
    <p:extLst>
      <p:ext uri="{BB962C8B-B14F-4D97-AF65-F5344CB8AC3E}">
        <p14:creationId xmlns:p14="http://schemas.microsoft.com/office/powerpoint/2010/main" val="3768343889"/>
      </p:ext>
    </p:extLst>
  </p:cSld>
  <p:clrMapOvr>
    <a:masterClrMapping/>
  </p:clrMapOvr>
</p:sld>
</file>

<file path=ppt/theme/theme1.xml><?xml version="1.0" encoding="utf-8"?>
<a:theme xmlns:a="http://schemas.openxmlformats.org/drawingml/2006/main" name="PebbleVTI">
  <a:themeElements>
    <a:clrScheme name="Blush 3">
      <a:dk1>
        <a:sysClr val="windowText" lastClr="000000"/>
      </a:dk1>
      <a:lt1>
        <a:sysClr val="window" lastClr="FFFFFF"/>
      </a:lt1>
      <a:dk2>
        <a:srgbClr val="B15E4E"/>
      </a:dk2>
      <a:lt2>
        <a:srgbClr val="FFFFFF"/>
      </a:lt2>
      <a:accent1>
        <a:srgbClr val="C5B096"/>
      </a:accent1>
      <a:accent2>
        <a:srgbClr val="ECA855"/>
      </a:accent2>
      <a:accent3>
        <a:srgbClr val="9BBFB0"/>
      </a:accent3>
      <a:accent4>
        <a:srgbClr val="A9AEA7"/>
      </a:accent4>
      <a:accent5>
        <a:srgbClr val="6A787C"/>
      </a:accent5>
      <a:accent6>
        <a:srgbClr val="3B4345"/>
      </a:accent6>
      <a:hlink>
        <a:srgbClr val="ECA855"/>
      </a:hlink>
      <a:folHlink>
        <a:srgbClr val="6A392F"/>
      </a:folHlink>
    </a:clrScheme>
    <a:fontScheme name="Custom 4">
      <a:majorFont>
        <a:latin typeface="Sitka Subheading"/>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TotalTime>
  <Words>535</Words>
  <Application>Microsoft Office PowerPoint</Application>
  <PresentationFormat>Widescreen</PresentationFormat>
  <Paragraphs>31</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游ゴシック</vt:lpstr>
      <vt:lpstr>Arial</vt:lpstr>
      <vt:lpstr>Avenir Next LT Pro</vt:lpstr>
      <vt:lpstr>Avenir Next LT Pro Light</vt:lpstr>
      <vt:lpstr>Sitka Subheading</vt:lpstr>
      <vt:lpstr>PebbleVTI</vt:lpstr>
      <vt:lpstr>Getting into High School and College in America</vt:lpstr>
      <vt:lpstr>The transition from middle school to high school is easy.</vt:lpstr>
      <vt:lpstr>PowerPoint Presentation</vt:lpstr>
      <vt:lpstr>Boarding schools are rare.</vt:lpstr>
      <vt:lpstr>No entrance exams, but we do other tests</vt:lpstr>
      <vt:lpstr>Exams for College</vt:lpstr>
      <vt:lpstr>College Requirements &amp; Applications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into High School and College in America</dc:title>
  <dc:creator>Jackie Ketcham</dc:creator>
  <cp:lastModifiedBy>Jackie Ketcham</cp:lastModifiedBy>
  <cp:revision>1</cp:revision>
  <dcterms:created xsi:type="dcterms:W3CDTF">2023-02-14T00:00:39Z</dcterms:created>
  <dcterms:modified xsi:type="dcterms:W3CDTF">2023-02-20T00:51:28Z</dcterms:modified>
</cp:coreProperties>
</file>