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Merriweather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Merriweather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33" Type="http://schemas.openxmlformats.org/officeDocument/2006/relationships/font" Target="fonts/Merriweather-italic.fntdata"/><Relationship Id="rId10" Type="http://schemas.openxmlformats.org/officeDocument/2006/relationships/slide" Target="slides/slide5.xml"/><Relationship Id="rId32" Type="http://schemas.openxmlformats.org/officeDocument/2006/relationships/font" Target="fonts/Merriweather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font" Target="fonts/Merriweather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ad40ccd198_0_3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ad40ccd198_0_3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d40ccd198_0_4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ad40ccd198_0_4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d40ccd198_0_3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ad40ccd198_0_3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ad40ccd198_0_4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ad40ccd198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ad40ccd198_0_4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ad40ccd198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ad40ccd198_0_4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ad40ccd198_0_4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ad40ccd198_0_4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ad40ccd198_0_4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ad40ccd198_0_4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ad40ccd198_0_4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ad40ccd198_0_4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ad40ccd198_0_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ad40ccd198_0_4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ad40ccd198_0_4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d40ccd19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d40ccd19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ad40ccd198_0_4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ad40ccd198_0_4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ad40ccd198_0_4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2ad40ccd198_0_4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ad40ccd198_0_3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ad40ccd198_0_3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d40ccd198_0_3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ad40ccd198_0_3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ad40ccd198_0_3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ad40ccd198_0_3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d40ccd198_0_3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ad40ccd198_0_3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d40ccd198_0_4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ad40ccd198_0_4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ad40ccd198_0_3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ad40ccd198_0_3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ad40ccd198_0_4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ad40ccd198_0_4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Just/Already/ Yet Quiz</a:t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look tired. Have you eaten dinner ___? </a:t>
            </a:r>
            <a:endParaRPr/>
          </a:p>
        </p:txBody>
      </p:sp>
      <p:sp>
        <p:nvSpPr>
          <p:cNvPr id="125" name="Google Shape;125;p2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look tired. Have you eaten dinner ___? 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32" name="Google Shape;132;p23"/>
          <p:cNvSpPr/>
          <p:nvPr/>
        </p:nvSpPr>
        <p:spPr>
          <a:xfrm>
            <a:off x="4572000" y="1960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Ken is fast. He </a:t>
            </a:r>
            <a:r>
              <a:rPr lang="en-GB"/>
              <a:t> ____ finished the race. </a:t>
            </a:r>
            <a:endParaRPr/>
          </a:p>
        </p:txBody>
      </p:sp>
      <p:sp>
        <p:nvSpPr>
          <p:cNvPr id="138" name="Google Shape;138;p2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Ken is fast. He  ____ finished the race. </a:t>
            </a:r>
            <a:endParaRPr/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45" name="Google Shape;145;p25"/>
          <p:cNvSpPr/>
          <p:nvPr/>
        </p:nvSpPr>
        <p:spPr>
          <a:xfrm>
            <a:off x="4644675" y="16229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5"/>
          <p:cNvSpPr/>
          <p:nvPr/>
        </p:nvSpPr>
        <p:spPr>
          <a:xfrm>
            <a:off x="4767725" y="32126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visited Osaka in 20202. I have </a:t>
            </a:r>
            <a:r>
              <a:rPr lang="en-GB"/>
              <a:t>____ been there. </a:t>
            </a:r>
            <a:endParaRPr/>
          </a:p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visited Osaka in 20202. I have ____ been there. </a:t>
            </a:r>
            <a:endParaRPr/>
          </a:p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59" name="Google Shape;159;p27"/>
          <p:cNvSpPr/>
          <p:nvPr/>
        </p:nvSpPr>
        <p:spPr>
          <a:xfrm>
            <a:off x="4788725" y="32126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Oh no! The test is today but I haven’t studied</a:t>
            </a:r>
            <a:r>
              <a:rPr lang="en-GB"/>
              <a:t> ____. </a:t>
            </a:r>
            <a:endParaRPr/>
          </a:p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Oh no! The test is today but I haven’t studied ____. </a:t>
            </a:r>
            <a:endParaRPr/>
          </a:p>
        </p:txBody>
      </p:sp>
      <p:sp>
        <p:nvSpPr>
          <p:cNvPr id="171" name="Google Shape;171;p2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72" name="Google Shape;172;p29"/>
          <p:cNvSpPr/>
          <p:nvPr/>
        </p:nvSpPr>
        <p:spPr>
          <a:xfrm>
            <a:off x="4572000" y="1960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Daniel</a:t>
            </a:r>
            <a:r>
              <a:rPr lang="en-GB"/>
              <a:t> ____ wrote this letter. </a:t>
            </a:r>
            <a:endParaRPr/>
          </a:p>
        </p:txBody>
      </p:sp>
      <p:sp>
        <p:nvSpPr>
          <p:cNvPr id="178" name="Google Shape;178;p3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Daniel ____ wrote this letter. </a:t>
            </a:r>
            <a:endParaRPr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85" name="Google Shape;185;p31"/>
          <p:cNvSpPr/>
          <p:nvPr/>
        </p:nvSpPr>
        <p:spPr>
          <a:xfrm>
            <a:off x="4644675" y="16229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31"/>
          <p:cNvSpPr/>
          <p:nvPr/>
        </p:nvSpPr>
        <p:spPr>
          <a:xfrm>
            <a:off x="4724400" y="31513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John is 15 years old. He hasn’t finished school ____</a:t>
            </a:r>
            <a:endParaRPr/>
          </a:p>
        </p:txBody>
      </p:sp>
      <p:sp>
        <p:nvSpPr>
          <p:cNvPr id="71" name="Google Shape;71;p1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late! The class has ___  started. </a:t>
            </a:r>
            <a:endParaRPr/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are late! The class has ___  started. </a:t>
            </a:r>
            <a:endParaRPr/>
          </a:p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99" name="Google Shape;199;p33"/>
          <p:cNvSpPr/>
          <p:nvPr/>
        </p:nvSpPr>
        <p:spPr>
          <a:xfrm>
            <a:off x="4644675" y="16229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0" name="Google Shape;200;p33"/>
          <p:cNvSpPr/>
          <p:nvPr/>
        </p:nvSpPr>
        <p:spPr>
          <a:xfrm>
            <a:off x="4724400" y="31513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John is 15 years old. He hasn’t finished school ____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78" name="Google Shape;78;p15"/>
          <p:cNvSpPr/>
          <p:nvPr/>
        </p:nvSpPr>
        <p:spPr>
          <a:xfrm>
            <a:off x="4572000" y="1960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am not hungry. I</a:t>
            </a:r>
            <a:r>
              <a:rPr lang="en-GB"/>
              <a:t> ____ ate lunch. 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am not hungry. I have ____ eaten lunch. 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91" name="Google Shape;91;p17"/>
          <p:cNvSpPr/>
          <p:nvPr/>
        </p:nvSpPr>
        <p:spPr>
          <a:xfrm>
            <a:off x="4644675" y="16229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4732325" y="310147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read that book in 2019. I have</a:t>
            </a:r>
            <a:r>
              <a:rPr lang="en-GB"/>
              <a:t>____ read it.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read that book in 2019. I have____ read it.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05" name="Google Shape;105;p19"/>
          <p:cNvSpPr/>
          <p:nvPr/>
        </p:nvSpPr>
        <p:spPr>
          <a:xfrm>
            <a:off x="4803600" y="30856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can help you! I have </a:t>
            </a:r>
            <a:r>
              <a:rPr lang="en-GB"/>
              <a:t> ____ finished my homework. 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can help you! I have  ____ finished my homework. 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438150" lvl="0" marL="457200" rtl="0" algn="l">
              <a:spcBef>
                <a:spcPts val="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Yet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Just </a:t>
            </a:r>
            <a:endParaRPr sz="3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-438150" lvl="0" marL="457200" rtl="0" algn="l">
              <a:spcBef>
                <a:spcPts val="1200"/>
              </a:spcBef>
              <a:spcAft>
                <a:spcPts val="0"/>
              </a:spcAft>
              <a:buSzPts val="3300"/>
              <a:buAutoNum type="alphaLcParenR"/>
            </a:pPr>
            <a:r>
              <a:rPr lang="en-GB" sz="3300"/>
              <a:t>Already</a:t>
            </a:r>
            <a:endParaRPr sz="3300"/>
          </a:p>
        </p:txBody>
      </p:sp>
      <p:sp>
        <p:nvSpPr>
          <p:cNvPr id="118" name="Google Shape;118;p21"/>
          <p:cNvSpPr/>
          <p:nvPr/>
        </p:nvSpPr>
        <p:spPr>
          <a:xfrm>
            <a:off x="4759825" y="16229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9" name="Google Shape;119;p21"/>
          <p:cNvSpPr/>
          <p:nvPr/>
        </p:nvSpPr>
        <p:spPr>
          <a:xfrm>
            <a:off x="4868900" y="3212625"/>
            <a:ext cx="2034900" cy="1386900"/>
          </a:xfrm>
          <a:prstGeom prst="donut">
            <a:avLst>
              <a:gd fmla="val 25000" name="adj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