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7" r:id="rId3"/>
    <p:sldId id="271" r:id="rId4"/>
    <p:sldId id="272" r:id="rId5"/>
    <p:sldId id="273" r:id="rId6"/>
    <p:sldId id="289" r:id="rId7"/>
    <p:sldId id="290" r:id="rId8"/>
    <p:sldId id="291" r:id="rId9"/>
    <p:sldId id="292" r:id="rId10"/>
    <p:sldId id="293" r:id="rId11"/>
    <p:sldId id="294" r:id="rId12"/>
    <p:sldId id="283" r:id="rId13"/>
    <p:sldId id="285" r:id="rId14"/>
    <p:sldId id="284" r:id="rId15"/>
    <p:sldId id="295" r:id="rId16"/>
    <p:sldId id="296" r:id="rId17"/>
    <p:sldId id="297" r:id="rId18"/>
    <p:sldId id="298" r:id="rId19"/>
    <p:sldId id="299" r:id="rId20"/>
    <p:sldId id="300" r:id="rId21"/>
    <p:sldId id="288" r:id="rId22"/>
    <p:sldId id="269" r:id="rId23"/>
    <p:sldId id="270" r:id="rId24"/>
    <p:sldId id="28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0" y="4130304"/>
            <a:ext cx="8915399" cy="125027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7200" b="1" dirty="0" smtClean="0"/>
              <a:t>MONA LISA CODE</a:t>
            </a:r>
            <a:endParaRPr kumimoji="1" lang="ja-JP" altLang="en-US" sz="7200" b="1" dirty="0"/>
          </a:p>
        </p:txBody>
      </p:sp>
      <p:pic>
        <p:nvPicPr>
          <p:cNvPr id="4" name="図プレースホルダ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2589209" y="275334"/>
            <a:ext cx="8915400" cy="3854970"/>
          </a:xfrm>
          <a:prstGeom prst="rect">
            <a:avLst/>
          </a:prstGeom>
        </p:spPr>
      </p:pic>
      <p:sp>
        <p:nvSpPr>
          <p:cNvPr id="5" name="サブタイトル 2"/>
          <p:cNvSpPr txBox="1">
            <a:spLocks/>
          </p:cNvSpPr>
          <p:nvPr/>
        </p:nvSpPr>
        <p:spPr>
          <a:xfrm>
            <a:off x="2589209" y="5380575"/>
            <a:ext cx="8915400" cy="1477426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800" dirty="0" smtClean="0">
                <a:solidFill>
                  <a:schemeClr val="tx1"/>
                </a:solidFill>
              </a:rPr>
              <a:t>Find the secret words hidden in the Mona Lisa!</a:t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2800" dirty="0" smtClean="0">
                <a:solidFill>
                  <a:schemeClr val="tx1"/>
                </a:solidFill>
              </a:rPr>
              <a:t/>
            </a:r>
            <a:br>
              <a:rPr lang="en-US" altLang="ja-JP" sz="2800" dirty="0" smtClean="0">
                <a:solidFill>
                  <a:schemeClr val="tx1"/>
                </a:solidFill>
              </a:rPr>
            </a:br>
            <a:r>
              <a:rPr lang="en-US" altLang="ja-JP" sz="3900" b="1" dirty="0" smtClean="0">
                <a:solidFill>
                  <a:srgbClr val="FF0000"/>
                </a:solidFill>
              </a:rPr>
              <a:t>when		</a:t>
            </a:r>
            <a:r>
              <a:rPr lang="en-US" altLang="ja-JP" sz="39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3900" dirty="0">
                <a:solidFill>
                  <a:schemeClr val="tx1"/>
                </a:solidFill>
              </a:rPr>
              <a:t>	</a:t>
            </a:r>
            <a:r>
              <a:rPr lang="en-US" altLang="ja-JP" sz="3900" dirty="0" smtClean="0">
                <a:solidFill>
                  <a:schemeClr val="tx1"/>
                </a:solidFill>
              </a:rPr>
              <a:t>	</a:t>
            </a:r>
            <a:r>
              <a:rPr lang="en-US" altLang="ja-JP" sz="3900" b="1" dirty="0" smtClean="0">
                <a:solidFill>
                  <a:srgbClr val="00B050"/>
                </a:solidFill>
              </a:rPr>
              <a:t>that</a:t>
            </a:r>
            <a:r>
              <a:rPr lang="en-US" altLang="ja-JP" sz="3900" dirty="0">
                <a:solidFill>
                  <a:schemeClr val="tx1"/>
                </a:solidFill>
              </a:rPr>
              <a:t>	</a:t>
            </a:r>
            <a:r>
              <a:rPr lang="en-US" altLang="ja-JP" sz="3900" dirty="0" smtClean="0">
                <a:solidFill>
                  <a:schemeClr val="tx1"/>
                </a:solidFill>
              </a:rPr>
              <a:t>	</a:t>
            </a:r>
            <a:r>
              <a:rPr lang="en-US" altLang="ja-JP" sz="3900" b="1" dirty="0" smtClean="0">
                <a:solidFill>
                  <a:srgbClr val="00B0F0"/>
                </a:solidFill>
              </a:rPr>
              <a:t>because</a:t>
            </a:r>
            <a:r>
              <a:rPr lang="en-US" altLang="ja-JP" sz="3900" dirty="0" smtClean="0">
                <a:solidFill>
                  <a:schemeClr val="tx1"/>
                </a:solidFill>
              </a:rPr>
              <a:t> </a:t>
            </a:r>
            <a:endParaRPr lang="ja-JP" altLang="en-US" sz="3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45124" y="283755"/>
            <a:ext cx="10715897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200" b="1" dirty="0" smtClean="0">
                <a:solidFill>
                  <a:schemeClr val="tx1"/>
                </a:solidFill>
              </a:rPr>
              <a:t>Ms. Wendy knows _ </a:t>
            </a:r>
            <a:r>
              <a:rPr lang="en-US" altLang="ja-JP" sz="6200" b="1" dirty="0">
                <a:solidFill>
                  <a:schemeClr val="tx1"/>
                </a:solidFill>
              </a:rPr>
              <a:t>_ </a:t>
            </a:r>
            <a:r>
              <a:rPr lang="en-US" altLang="ja-JP" sz="6200" b="1" dirty="0" smtClean="0">
                <a:solidFill>
                  <a:schemeClr val="tx1"/>
                </a:solidFill>
              </a:rPr>
              <a:t>_ _  </a:t>
            </a:r>
            <a:endParaRPr lang="en-US" altLang="ja-JP" sz="6200" b="1" dirty="0">
              <a:solidFill>
                <a:schemeClr val="tx1"/>
              </a:solidFill>
            </a:endParaRPr>
          </a:p>
          <a:p>
            <a:r>
              <a:rPr lang="en-US" altLang="ja-JP" sz="6200" b="1" dirty="0">
                <a:solidFill>
                  <a:schemeClr val="tx1"/>
                </a:solidFill>
              </a:rPr>
              <a:t>i</a:t>
            </a:r>
            <a:r>
              <a:rPr lang="en-US" altLang="ja-JP" sz="6200" b="1" dirty="0" smtClean="0">
                <a:solidFill>
                  <a:schemeClr val="tx1"/>
                </a:solidFill>
              </a:rPr>
              <a:t>t will be rainy tomorrow.</a:t>
            </a:r>
            <a:endParaRPr lang="ja-JP" altLang="en-US" sz="6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98171" y="1110342"/>
            <a:ext cx="10280469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 smtClean="0">
                <a:solidFill>
                  <a:schemeClr val="tx1"/>
                </a:solidFill>
              </a:rPr>
              <a:t>Ms. Wendy knows </a:t>
            </a:r>
            <a:r>
              <a:rPr lang="en-US" altLang="ja-JP" sz="8800" b="1" u="sng" dirty="0" smtClean="0">
                <a:solidFill>
                  <a:srgbClr val="00B050"/>
                </a:solidFill>
              </a:rPr>
              <a:t>that</a:t>
            </a:r>
            <a:r>
              <a:rPr lang="en-US" altLang="ja-JP" sz="8800" b="1" dirty="0" smtClean="0">
                <a:solidFill>
                  <a:srgbClr val="00B050"/>
                </a:solidFill>
              </a:rPr>
              <a:t>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it will be rainy tomorrow. 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78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FISH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6, 9, 19, 8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66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45124" y="283755"/>
            <a:ext cx="10715897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200" b="1" dirty="0" smtClean="0">
                <a:solidFill>
                  <a:schemeClr val="tx1"/>
                </a:solidFill>
              </a:rPr>
              <a:t>I don’t eat sushi _ </a:t>
            </a:r>
            <a:r>
              <a:rPr lang="en-US" altLang="ja-JP" sz="6200" b="1" dirty="0">
                <a:solidFill>
                  <a:schemeClr val="tx1"/>
                </a:solidFill>
              </a:rPr>
              <a:t>_ _ _ _ _ _</a:t>
            </a:r>
            <a:r>
              <a:rPr lang="en-US" altLang="ja-JP" sz="6200" b="1" dirty="0" smtClean="0">
                <a:solidFill>
                  <a:schemeClr val="tx1"/>
                </a:solidFill>
              </a:rPr>
              <a:t> I don’t like raw </a:t>
            </a:r>
            <a:r>
              <a:rPr lang="en-US" altLang="ja-JP" sz="6200" b="1" i="1" dirty="0" smtClean="0">
                <a:solidFill>
                  <a:schemeClr val="tx1"/>
                </a:solidFill>
              </a:rPr>
              <a:t>fish</a:t>
            </a:r>
            <a:r>
              <a:rPr lang="en-US" altLang="ja-JP" sz="6200" b="1" dirty="0" smtClean="0">
                <a:solidFill>
                  <a:schemeClr val="tx1"/>
                </a:solidFill>
              </a:rPr>
              <a:t>. </a:t>
            </a:r>
            <a:endParaRPr lang="ja-JP" altLang="en-US" sz="6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41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181497" y="1110342"/>
            <a:ext cx="9797143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chemeClr val="tx1"/>
                </a:solidFill>
              </a:rPr>
              <a:t>I don’t eat sushi </a:t>
            </a:r>
            <a:r>
              <a:rPr lang="en-US" altLang="ja-JP" sz="8800" b="1" u="sng" dirty="0" smtClean="0">
                <a:solidFill>
                  <a:srgbClr val="00B0F0"/>
                </a:solidFill>
              </a:rPr>
              <a:t>because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I </a:t>
            </a:r>
            <a:r>
              <a:rPr lang="en-US" altLang="ja-JP" sz="8800" b="1" dirty="0">
                <a:solidFill>
                  <a:schemeClr val="tx1"/>
                </a:solidFill>
              </a:rPr>
              <a:t>don’t like raw </a:t>
            </a:r>
            <a:r>
              <a:rPr lang="en-US" altLang="ja-JP" sz="8800" b="1" i="1" dirty="0">
                <a:solidFill>
                  <a:schemeClr val="tx1"/>
                </a:solidFill>
              </a:rPr>
              <a:t>fish</a:t>
            </a:r>
            <a:r>
              <a:rPr lang="en-US" altLang="ja-JP" sz="8800" b="1" dirty="0">
                <a:solidFill>
                  <a:schemeClr val="tx1"/>
                </a:solidFill>
              </a:rPr>
              <a:t>. 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55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SWEET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19, 23, 5, 5, 20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72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45124" y="283754"/>
            <a:ext cx="10715897" cy="29086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 smtClean="0">
                <a:solidFill>
                  <a:schemeClr val="tx1"/>
                </a:solidFill>
              </a:rPr>
              <a:t>She likes chocolate </a:t>
            </a:r>
            <a:br>
              <a:rPr lang="en-US" altLang="ja-JP" sz="7200" b="1" dirty="0" smtClean="0">
                <a:solidFill>
                  <a:schemeClr val="tx1"/>
                </a:solidFill>
              </a:rPr>
            </a:br>
            <a:r>
              <a:rPr lang="en-US" altLang="ja-JP" sz="7200" b="1" dirty="0" smtClean="0">
                <a:solidFill>
                  <a:schemeClr val="tx1"/>
                </a:solidFill>
              </a:rPr>
              <a:t>_ </a:t>
            </a:r>
            <a:r>
              <a:rPr lang="en-US" altLang="ja-JP" sz="7200" b="1" dirty="0">
                <a:solidFill>
                  <a:schemeClr val="tx1"/>
                </a:solidFill>
              </a:rPr>
              <a:t>_ _ _ _ _ _</a:t>
            </a:r>
            <a:r>
              <a:rPr lang="en-US" altLang="ja-JP" sz="7200" b="1" dirty="0" smtClean="0">
                <a:solidFill>
                  <a:schemeClr val="tx1"/>
                </a:solidFill>
              </a:rPr>
              <a:t> it’s sweet.</a:t>
            </a:r>
            <a:endParaRPr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29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123406" y="1515291"/>
            <a:ext cx="10933612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 smtClean="0">
                <a:solidFill>
                  <a:schemeClr val="tx1"/>
                </a:solidFill>
              </a:rPr>
              <a:t>She likes chocolate </a:t>
            </a:r>
            <a:r>
              <a:rPr lang="en-US" altLang="ja-JP" sz="8800" b="1" u="sng" dirty="0" smtClean="0">
                <a:solidFill>
                  <a:srgbClr val="00B0F0"/>
                </a:solidFill>
              </a:rPr>
              <a:t>because</a:t>
            </a:r>
            <a:r>
              <a:rPr lang="en-US" altLang="ja-JP" sz="8800" b="1" dirty="0" smtClean="0">
                <a:solidFill>
                  <a:srgbClr val="00B0F0"/>
                </a:solidFill>
              </a:rPr>
              <a:t>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it’s sweet.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02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COLD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3, 15, 12, 4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814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729635" y="296817"/>
            <a:ext cx="10546875" cy="275989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000" b="1" dirty="0" smtClean="0">
                <a:solidFill>
                  <a:schemeClr val="tx1"/>
                </a:solidFill>
              </a:rPr>
              <a:t>I drink hot coffee</a:t>
            </a:r>
            <a:br>
              <a:rPr lang="en-US" altLang="ja-JP" sz="8000" b="1" dirty="0" smtClean="0">
                <a:solidFill>
                  <a:schemeClr val="tx1"/>
                </a:solidFill>
              </a:rPr>
            </a:br>
            <a:r>
              <a:rPr lang="en-US" altLang="ja-JP" sz="8000" b="1" dirty="0" smtClean="0">
                <a:solidFill>
                  <a:schemeClr val="tx1"/>
                </a:solidFill>
              </a:rPr>
              <a:t>_ </a:t>
            </a:r>
            <a:r>
              <a:rPr lang="en-US" altLang="ja-JP" sz="8000" b="1" dirty="0">
                <a:solidFill>
                  <a:schemeClr val="tx1"/>
                </a:solidFill>
              </a:rPr>
              <a:t>_ </a:t>
            </a:r>
            <a:r>
              <a:rPr lang="en-US" altLang="ja-JP" sz="8000" b="1" dirty="0" smtClean="0">
                <a:solidFill>
                  <a:schemeClr val="tx1"/>
                </a:solidFill>
              </a:rPr>
              <a:t>_ _ it is cold. </a:t>
            </a:r>
            <a:endParaRPr lang="ja-JP" altLang="en-US" sz="80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80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b="210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85109" y="1045027"/>
            <a:ext cx="10202091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9600" b="1" dirty="0" smtClean="0">
                <a:solidFill>
                  <a:schemeClr val="tx1"/>
                </a:solidFill>
              </a:rPr>
              <a:t>I drink hot coffee </a:t>
            </a:r>
            <a:r>
              <a:rPr lang="en-US" altLang="ja-JP" sz="9600" b="1" u="sng" dirty="0" smtClean="0">
                <a:solidFill>
                  <a:srgbClr val="FF0000"/>
                </a:solidFill>
              </a:rPr>
              <a:t>when</a:t>
            </a:r>
            <a:r>
              <a:rPr lang="en-US" altLang="ja-JP" sz="9600" b="1" dirty="0" smtClean="0">
                <a:solidFill>
                  <a:srgbClr val="00B0F0"/>
                </a:solidFill>
              </a:rPr>
              <a:t> </a:t>
            </a:r>
            <a:r>
              <a:rPr lang="en-US" altLang="ja-JP" sz="9600" b="1" dirty="0" smtClean="0">
                <a:solidFill>
                  <a:schemeClr val="tx1"/>
                </a:solidFill>
              </a:rPr>
              <a:t>it is cold. </a:t>
            </a:r>
            <a:endParaRPr lang="ja-JP" altLang="en-US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7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HOT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8, 15, 20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19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32061" y="349070"/>
            <a:ext cx="10559939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400" b="1" dirty="0">
                <a:solidFill>
                  <a:schemeClr val="tx1"/>
                </a:solidFill>
              </a:rPr>
              <a:t>I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usually open </a:t>
            </a:r>
            <a:r>
              <a:rPr lang="en-US" altLang="ja-JP" sz="6400" b="1" dirty="0">
                <a:solidFill>
                  <a:schemeClr val="tx1"/>
                </a:solidFill>
              </a:rPr>
              <a:t>the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window</a:t>
            </a:r>
            <a:r>
              <a:rPr lang="en-US" altLang="ja-JP" sz="6400" b="1" dirty="0">
                <a:solidFill>
                  <a:schemeClr val="tx1"/>
                </a:solidFill>
              </a:rPr>
              <a:t>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/>
            </a:r>
            <a:br>
              <a:rPr lang="en-US" altLang="ja-JP" sz="6400" b="1" dirty="0" smtClean="0">
                <a:solidFill>
                  <a:schemeClr val="tx1"/>
                </a:solidFill>
              </a:rPr>
            </a:br>
            <a:r>
              <a:rPr lang="en-US" altLang="ja-JP" sz="6400" b="1" dirty="0" smtClean="0">
                <a:solidFill>
                  <a:schemeClr val="tx1"/>
                </a:solidFill>
              </a:rPr>
              <a:t>_ _ _ _ </a:t>
            </a:r>
            <a:r>
              <a:rPr lang="en-US" altLang="ja-JP" sz="6400" b="1" dirty="0">
                <a:solidFill>
                  <a:schemeClr val="tx1"/>
                </a:solidFill>
              </a:rPr>
              <a:t>it </a:t>
            </a:r>
            <a:r>
              <a:rPr lang="en-US" altLang="ja-JP" sz="6400" b="1" dirty="0" smtClean="0">
                <a:solidFill>
                  <a:schemeClr val="tx1"/>
                </a:solidFill>
              </a:rPr>
              <a:t>is too </a:t>
            </a:r>
            <a:r>
              <a:rPr lang="en-US" altLang="ja-JP" sz="6400" b="1" i="1" dirty="0">
                <a:solidFill>
                  <a:schemeClr val="tx1"/>
                </a:solidFill>
              </a:rPr>
              <a:t>hot</a:t>
            </a:r>
            <a:r>
              <a:rPr lang="en-US" altLang="ja-JP" sz="6400" b="1" dirty="0">
                <a:solidFill>
                  <a:schemeClr val="tx1"/>
                </a:solidFill>
              </a:rPr>
              <a:t>.</a:t>
            </a:r>
            <a:endParaRPr lang="ja-JP" altLang="en-US" sz="64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8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972491" y="1031966"/>
            <a:ext cx="9940834" cy="49769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chemeClr val="tx1"/>
                </a:solidFill>
              </a:rPr>
              <a:t>I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usually open </a:t>
            </a:r>
            <a:r>
              <a:rPr lang="en-US" altLang="ja-JP" sz="8800" b="1" dirty="0">
                <a:solidFill>
                  <a:schemeClr val="tx1"/>
                </a:solidFill>
              </a:rPr>
              <a:t>the window </a:t>
            </a:r>
            <a:r>
              <a:rPr lang="en-US" altLang="ja-JP" sz="8800" b="1" u="sng" dirty="0" smtClean="0">
                <a:solidFill>
                  <a:srgbClr val="FF0000"/>
                </a:solidFill>
              </a:rPr>
              <a:t>when</a:t>
            </a:r>
            <a:r>
              <a:rPr lang="en-US" altLang="ja-JP" sz="8800" b="1" dirty="0" smtClean="0">
                <a:solidFill>
                  <a:srgbClr val="00B0F0"/>
                </a:solidFill>
              </a:rPr>
              <a:t> 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it is too </a:t>
            </a:r>
            <a:r>
              <a:rPr lang="en-US" altLang="ja-JP" sz="8800" b="1" i="1" dirty="0">
                <a:solidFill>
                  <a:schemeClr val="tx1"/>
                </a:solidFill>
              </a:rPr>
              <a:t>hot</a:t>
            </a:r>
            <a:r>
              <a:rPr lang="en-US" altLang="ja-JP" sz="8800" b="1" dirty="0">
                <a:solidFill>
                  <a:schemeClr val="tx1"/>
                </a:solidFill>
              </a:rPr>
              <a:t>.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1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89210" y="4548315"/>
            <a:ext cx="8915399" cy="1774108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11500" b="1" dirty="0" smtClean="0">
                <a:solidFill>
                  <a:srgbClr val="C00000"/>
                </a:solidFill>
              </a:rPr>
              <a:t>GOOD JOB!</a:t>
            </a:r>
            <a:endParaRPr kumimoji="1" lang="ja-JP" altLang="en-US" sz="11500" b="1" dirty="0">
              <a:solidFill>
                <a:srgbClr val="C00000"/>
              </a:solidFill>
            </a:endParaRPr>
          </a:p>
        </p:txBody>
      </p:sp>
      <p:pic>
        <p:nvPicPr>
          <p:cNvPr id="4" name="図プレースホルダ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2589209" y="275334"/>
            <a:ext cx="8915400" cy="3854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30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COOK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3, 15, 15, 11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64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32061" y="349070"/>
            <a:ext cx="10742023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>
                <a:solidFill>
                  <a:schemeClr val="tx1"/>
                </a:solidFill>
              </a:rPr>
              <a:t>I often </a:t>
            </a:r>
            <a:r>
              <a:rPr lang="en-US" altLang="ja-JP" sz="7200" b="1" i="1" dirty="0">
                <a:solidFill>
                  <a:schemeClr val="tx1"/>
                </a:solidFill>
              </a:rPr>
              <a:t>cook</a:t>
            </a:r>
            <a:r>
              <a:rPr lang="en-US" altLang="ja-JP" sz="7200" b="1" dirty="0">
                <a:solidFill>
                  <a:schemeClr val="tx1"/>
                </a:solidFill>
              </a:rPr>
              <a:t> spaghetti </a:t>
            </a:r>
          </a:p>
          <a:p>
            <a:r>
              <a:rPr lang="en-US" altLang="ja-JP" sz="7200" b="1" dirty="0">
                <a:solidFill>
                  <a:schemeClr val="tx1"/>
                </a:solidFill>
              </a:rPr>
              <a:t>_ _ _ _ _ _ _ </a:t>
            </a:r>
            <a:r>
              <a:rPr lang="en-US" altLang="ja-JP" sz="7200" b="1" dirty="0" smtClean="0">
                <a:solidFill>
                  <a:schemeClr val="tx1"/>
                </a:solidFill>
              </a:rPr>
              <a:t>it’s </a:t>
            </a:r>
            <a:r>
              <a:rPr lang="en-US" altLang="ja-JP" sz="7200" b="1" dirty="0">
                <a:solidFill>
                  <a:schemeClr val="tx1"/>
                </a:solidFill>
              </a:rPr>
              <a:t>easy. </a:t>
            </a:r>
            <a:endParaRPr lang="ja-JP" altLang="en-US" sz="70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750423" y="927463"/>
            <a:ext cx="10554789" cy="49769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>
                <a:solidFill>
                  <a:schemeClr val="tx1"/>
                </a:solidFill>
              </a:rPr>
              <a:t>I often </a:t>
            </a:r>
            <a:r>
              <a:rPr lang="en-US" altLang="ja-JP" sz="8800" b="1" i="1" dirty="0" smtClean="0">
                <a:solidFill>
                  <a:schemeClr val="tx1"/>
                </a:solidFill>
              </a:rPr>
              <a:t>cook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spaghetti </a:t>
            </a:r>
            <a:r>
              <a:rPr lang="en-US" altLang="ja-JP" sz="8800" b="1" u="sng" dirty="0" smtClean="0">
                <a:solidFill>
                  <a:srgbClr val="00B0F0"/>
                </a:solidFill>
              </a:rPr>
              <a:t>because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it’s </a:t>
            </a:r>
            <a:r>
              <a:rPr lang="en-US" altLang="ja-JP" sz="8800" b="1" dirty="0">
                <a:solidFill>
                  <a:schemeClr val="tx1"/>
                </a:solidFill>
              </a:rPr>
              <a:t>easy. 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55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kumimoji="1" lang="en-US" altLang="ja-JP" sz="11500" b="1" dirty="0" smtClean="0">
                <a:solidFill>
                  <a:schemeClr val="tx1"/>
                </a:solidFill>
              </a:rPr>
              <a:t>DRIVE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4, 18, 9, 22, 5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635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1684313" y="143691"/>
            <a:ext cx="9811002" cy="2237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7200" b="1" dirty="0" smtClean="0">
                <a:solidFill>
                  <a:schemeClr val="tx1"/>
                </a:solidFill>
              </a:rPr>
              <a:t>You can drive _ _ you </a:t>
            </a:r>
            <a:br>
              <a:rPr lang="en-US" altLang="ja-JP" sz="7200" b="1" dirty="0" smtClean="0">
                <a:solidFill>
                  <a:schemeClr val="tx1"/>
                </a:solidFill>
              </a:rPr>
            </a:br>
            <a:r>
              <a:rPr lang="en-US" altLang="ja-JP" sz="7200" b="1" dirty="0" smtClean="0">
                <a:solidFill>
                  <a:schemeClr val="tx1"/>
                </a:solidFill>
              </a:rPr>
              <a:t>are 18 years old. </a:t>
            </a:r>
            <a:endParaRPr lang="ja-JP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 txBox="1">
            <a:spLocks/>
          </p:cNvSpPr>
          <p:nvPr/>
        </p:nvSpPr>
        <p:spPr>
          <a:xfrm>
            <a:off x="3255416" y="3192418"/>
            <a:ext cx="7495315" cy="3365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6600" b="1" dirty="0">
                <a:solidFill>
                  <a:srgbClr val="FF0000"/>
                </a:solidFill>
              </a:rPr>
              <a:t>w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hen				</a:t>
            </a:r>
            <a:r>
              <a:rPr lang="en-US" altLang="ja-JP" sz="6600" b="1" dirty="0" smtClean="0">
                <a:solidFill>
                  <a:srgbClr val="7030A0"/>
                </a:solidFill>
              </a:rPr>
              <a:t>if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/>
            </a:r>
            <a:br>
              <a:rPr lang="en-US" altLang="ja-JP" sz="6600" b="1" dirty="0" smtClean="0">
                <a:solidFill>
                  <a:srgbClr val="FF0000"/>
                </a:solidFill>
              </a:rPr>
            </a:br>
            <a:r>
              <a:rPr lang="en-US" altLang="ja-JP" sz="6600" b="1" dirty="0" smtClean="0">
                <a:solidFill>
                  <a:srgbClr val="FF0000"/>
                </a:solidFill>
              </a:rPr>
              <a:t> </a:t>
            </a:r>
            <a:endParaRPr lang="en-US" altLang="ja-JP" sz="6600" b="1" dirty="0">
              <a:solidFill>
                <a:srgbClr val="FF0000"/>
              </a:solidFill>
            </a:endParaRPr>
          </a:p>
          <a:p>
            <a:r>
              <a:rPr lang="en-US" altLang="ja-JP" sz="6600" b="1" dirty="0" smtClean="0">
                <a:solidFill>
                  <a:srgbClr val="00B050"/>
                </a:solidFill>
              </a:rPr>
              <a:t>that	</a:t>
            </a:r>
            <a:r>
              <a:rPr lang="en-US" altLang="ja-JP" sz="6600" b="1" dirty="0" smtClean="0">
                <a:solidFill>
                  <a:srgbClr val="FF0000"/>
                </a:solidFill>
              </a:rPr>
              <a:t>				</a:t>
            </a:r>
            <a:r>
              <a:rPr lang="en-US" altLang="ja-JP" sz="6600" b="1" dirty="0" smtClean="0">
                <a:solidFill>
                  <a:srgbClr val="00B0F0"/>
                </a:solidFill>
              </a:rPr>
              <a:t>because</a:t>
            </a:r>
            <a:endParaRPr lang="ja-JP" altLang="en-US" sz="66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7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2"/>
          <p:cNvSpPr txBox="1">
            <a:spLocks/>
          </p:cNvSpPr>
          <p:nvPr/>
        </p:nvSpPr>
        <p:spPr>
          <a:xfrm>
            <a:off x="2181497" y="1110342"/>
            <a:ext cx="9797143" cy="40364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8800" b="1" dirty="0" smtClean="0">
                <a:solidFill>
                  <a:schemeClr val="tx1"/>
                </a:solidFill>
              </a:rPr>
              <a:t>You can drive </a:t>
            </a:r>
            <a:r>
              <a:rPr lang="en-US" altLang="ja-JP" sz="8800" b="1" u="sng" dirty="0" smtClean="0">
                <a:solidFill>
                  <a:srgbClr val="7030A0"/>
                </a:solidFill>
              </a:rPr>
              <a:t>if</a:t>
            </a:r>
            <a:r>
              <a:rPr lang="en-US" altLang="ja-JP" sz="8800" b="1" dirty="0" smtClean="0">
                <a:solidFill>
                  <a:schemeClr val="tx1"/>
                </a:solidFill>
              </a:rPr>
              <a:t> you are 18 years old. </a:t>
            </a:r>
            <a:endParaRPr lang="ja-JP" altLang="en-US" sz="8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685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プレースホルダー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26" t="14832" r="1026" b="56142"/>
          <a:stretch/>
        </p:blipFill>
        <p:spPr>
          <a:xfrm>
            <a:off x="303212" y="172145"/>
            <a:ext cx="8915400" cy="3854970"/>
          </a:xfrm>
        </p:spPr>
      </p:pic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74904" y="4505188"/>
            <a:ext cx="6054250" cy="1791109"/>
          </a:xfrm>
          <a:noFill/>
        </p:spPr>
        <p:txBody>
          <a:bodyPr>
            <a:noAutofit/>
          </a:bodyPr>
          <a:lstStyle/>
          <a:p>
            <a:pPr algn="ctr"/>
            <a:r>
              <a:rPr lang="en-US" altLang="ja-JP" sz="11500" b="1" dirty="0" smtClean="0">
                <a:solidFill>
                  <a:schemeClr val="tx1"/>
                </a:solidFill>
              </a:rPr>
              <a:t>RAINY</a:t>
            </a:r>
            <a:endParaRPr kumimoji="1" lang="ja-JP" altLang="en-US" sz="11500" b="1" dirty="0">
              <a:solidFill>
                <a:schemeClr val="tx1"/>
              </a:solidFill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9486402" y="314588"/>
            <a:ext cx="2479176" cy="64258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A</a:t>
            </a:r>
            <a:r>
              <a:rPr lang="en-US" altLang="ja-JP" sz="2400" b="1" dirty="0">
                <a:solidFill>
                  <a:schemeClr val="tx1"/>
                </a:solidFill>
              </a:rPr>
              <a:t>	</a:t>
            </a:r>
            <a:r>
              <a:rPr lang="en-US" altLang="ja-JP" sz="2400" b="1" dirty="0" smtClean="0">
                <a:solidFill>
                  <a:schemeClr val="tx1"/>
                </a:solidFill>
              </a:rPr>
              <a:t>1		N	14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B	2 		O	15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C	3		P	16	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D	4 		Q	17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E	5 		R	18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F	6		S 	19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G	7		T	20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H	8		U 	21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I	9 		V 	22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J	10 		W 	23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K	11		X	24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L	12		Y	25</a:t>
            </a:r>
          </a:p>
          <a:p>
            <a:pPr algn="l"/>
            <a:r>
              <a:rPr lang="en-US" altLang="ja-JP" sz="2400" b="1" dirty="0" smtClean="0">
                <a:solidFill>
                  <a:schemeClr val="tx1"/>
                </a:solidFill>
              </a:rPr>
              <a:t>M	13 		Z	26 </a:t>
            </a:r>
            <a:endParaRPr lang="ja-JP" alt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2365" y="1254034"/>
            <a:ext cx="8806248" cy="1459549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altLang="ja-JP" sz="8000" b="1" dirty="0" smtClean="0">
                <a:ln w="28575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dist="38100" dir="2700000" algn="tl" rotWithShape="0">
                    <a:schemeClr val="accent2"/>
                  </a:outerShdw>
                </a:effectLst>
              </a:rPr>
              <a:t>18, 1, 9, 14, 25</a:t>
            </a:r>
            <a:endParaRPr kumimoji="1" lang="ja-JP" altLang="en-US" sz="8000" b="1" dirty="0">
              <a:ln w="28575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65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ウィスプ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637</TotalTime>
  <Words>1094</Words>
  <Application>Microsoft Office PowerPoint</Application>
  <PresentationFormat>ワイド画面</PresentationFormat>
  <Paragraphs>138</Paragraphs>
  <Slides>24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9" baseType="lpstr">
      <vt:lpstr>メイリオ</vt:lpstr>
      <vt:lpstr>Arial</vt:lpstr>
      <vt:lpstr>Century Gothic</vt:lpstr>
      <vt:lpstr>Wingdings 3</vt:lpstr>
      <vt:lpstr>ウィスプ</vt:lpstr>
      <vt:lpstr>MONA LISA CODE</vt:lpstr>
      <vt:lpstr>PowerPoint プレゼンテーション</vt:lpstr>
      <vt:lpstr>3, 15, 15, 11</vt:lpstr>
      <vt:lpstr>PowerPoint プレゼンテーション</vt:lpstr>
      <vt:lpstr>PowerPoint プレゼンテーション</vt:lpstr>
      <vt:lpstr>4, 18, 9, 22, 5</vt:lpstr>
      <vt:lpstr>PowerPoint プレゼンテーション</vt:lpstr>
      <vt:lpstr>PowerPoint プレゼンテーション</vt:lpstr>
      <vt:lpstr>18, 1, 9, 14, 25</vt:lpstr>
      <vt:lpstr>PowerPoint プレゼンテーション</vt:lpstr>
      <vt:lpstr>PowerPoint プレゼンテーション</vt:lpstr>
      <vt:lpstr>6, 9, 19, 8</vt:lpstr>
      <vt:lpstr>PowerPoint プレゼンテーション</vt:lpstr>
      <vt:lpstr>PowerPoint プレゼンテーション</vt:lpstr>
      <vt:lpstr>19, 23, 5, 5, 20</vt:lpstr>
      <vt:lpstr>PowerPoint プレゼンテーション</vt:lpstr>
      <vt:lpstr>PowerPoint プレゼンテーション</vt:lpstr>
      <vt:lpstr>3, 15, 12, 4</vt:lpstr>
      <vt:lpstr>PowerPoint プレゼンテーション</vt:lpstr>
      <vt:lpstr>PowerPoint プレゼンテーション</vt:lpstr>
      <vt:lpstr>8, 15, 20</vt:lpstr>
      <vt:lpstr>PowerPoint プレゼンテーション</vt:lpstr>
      <vt:lpstr>PowerPoint プレゼンテーション</vt:lpstr>
      <vt:lpstr>GOOD JOB!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 LISA CODE</dc:title>
  <dc:creator>Windows ユーザー</dc:creator>
  <cp:lastModifiedBy>Windows ユーザー</cp:lastModifiedBy>
  <cp:revision>22</cp:revision>
  <dcterms:created xsi:type="dcterms:W3CDTF">2023-05-30T23:04:43Z</dcterms:created>
  <dcterms:modified xsi:type="dcterms:W3CDTF">2023-06-21T04:25:16Z</dcterms:modified>
</cp:coreProperties>
</file>