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920038" cy="1004411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29" d="100"/>
          <a:sy n="129" d="100"/>
        </p:scale>
        <p:origin x="-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3794"/>
            <a:ext cx="6732032" cy="3496839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75485"/>
            <a:ext cx="5940029" cy="2425002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8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21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4756"/>
            <a:ext cx="1707758" cy="85119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4756"/>
            <a:ext cx="5024274" cy="85119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9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1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04056"/>
            <a:ext cx="6831033" cy="4178071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21654"/>
            <a:ext cx="6831033" cy="2197149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7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73780"/>
            <a:ext cx="3366016" cy="63728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73780"/>
            <a:ext cx="3366016" cy="63728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74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4758"/>
            <a:ext cx="6831033" cy="194139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62203"/>
            <a:ext cx="3350547" cy="1206688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68891"/>
            <a:ext cx="3350547" cy="539638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62203"/>
            <a:ext cx="3367048" cy="1206688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68891"/>
            <a:ext cx="3367048" cy="539638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8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69608"/>
            <a:ext cx="2554418" cy="234362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46169"/>
            <a:ext cx="4009519" cy="713783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13234"/>
            <a:ext cx="2554418" cy="5582389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0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69608"/>
            <a:ext cx="2554418" cy="234362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46169"/>
            <a:ext cx="4009519" cy="713783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13234"/>
            <a:ext cx="2554418" cy="5582389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0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4758"/>
            <a:ext cx="6831033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73780"/>
            <a:ext cx="6831033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09407"/>
            <a:ext cx="1782009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584A-3AA7-4B8D-BE96-26CDD01C6513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09407"/>
            <a:ext cx="2673013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09407"/>
            <a:ext cx="1782009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4CCE-64CC-4730-94CE-EE900AFFB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7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3AE222-9E1A-41F2-A24D-23D10696EE71}"/>
              </a:ext>
            </a:extLst>
          </p:cNvPr>
          <p:cNvSpPr/>
          <p:nvPr/>
        </p:nvSpPr>
        <p:spPr>
          <a:xfrm>
            <a:off x="673126" y="98465"/>
            <a:ext cx="6573785" cy="38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ysClr val="windowText" lastClr="000000"/>
                </a:solidFill>
                <a:latin typeface="HandwritingWeCan Light" panose="020F0300000000000000" pitchFamily="34" charset="0"/>
              </a:rPr>
              <a:t>class:	 number:	       name:</a:t>
            </a:r>
            <a:r>
              <a:rPr lang="en-US" altLang="ja-JP" sz="2000" b="1" dirty="0">
                <a:latin typeface="HandwritingWeCan Light" panose="020F0300000000000000" pitchFamily="34" charset="0"/>
              </a:rPr>
              <a:t> </a:t>
            </a:r>
            <a:r>
              <a:rPr lang="en-US" altLang="ja-JP" sz="1598" b="1" dirty="0">
                <a:latin typeface="Comic Sans MS" panose="030F0702030302020204" pitchFamily="66" charset="0"/>
              </a:rPr>
              <a:t>c</a:t>
            </a:r>
            <a:endParaRPr lang="ja-JP" altLang="en-US" sz="1598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F7440486-90B1-4BD3-846C-319CDACAD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44102"/>
              </p:ext>
            </p:extLst>
          </p:nvPr>
        </p:nvGraphicFramePr>
        <p:xfrm>
          <a:off x="4009981" y="5022056"/>
          <a:ext cx="3240478" cy="200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239">
                  <a:extLst>
                    <a:ext uri="{9D8B030D-6E8A-4147-A177-3AD203B41FA5}">
                      <a16:colId xmlns:a16="http://schemas.microsoft.com/office/drawing/2014/main" val="1977363232"/>
                    </a:ext>
                  </a:extLst>
                </a:gridCol>
                <a:gridCol w="1620239">
                  <a:extLst>
                    <a:ext uri="{9D8B030D-6E8A-4147-A177-3AD203B41FA5}">
                      <a16:colId xmlns:a16="http://schemas.microsoft.com/office/drawing/2014/main" val="261946251"/>
                    </a:ext>
                  </a:extLst>
                </a:gridCol>
              </a:tblGrid>
              <a:tr h="288769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opinion / memo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169805"/>
                  </a:ext>
                </a:extLst>
              </a:tr>
              <a:tr h="28876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110223"/>
                  </a:ext>
                </a:extLst>
              </a:tr>
              <a:tr h="28876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863913"/>
                  </a:ext>
                </a:extLst>
              </a:tr>
              <a:tr h="288769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164067"/>
                  </a:ext>
                </a:extLst>
              </a:tr>
              <a:tr h="288769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611223"/>
                  </a:ext>
                </a:extLst>
              </a:tr>
              <a:tr h="288769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723769"/>
                  </a:ext>
                </a:extLst>
              </a:tr>
              <a:tr h="264463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HandwritingWeCan Light" panose="020F0300000000000000" pitchFamily="34" charset="0"/>
                        </a:rPr>
                        <a:t>group opinion (vote)</a:t>
                      </a:r>
                      <a:endParaRPr kumimoji="1" lang="ja-JP" altLang="en-US" sz="10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871077"/>
                  </a:ext>
                </a:extLst>
              </a:tr>
            </a:tbl>
          </a:graphicData>
        </a:graphic>
      </p:graphicFrame>
      <p:graphicFrame>
        <p:nvGraphicFramePr>
          <p:cNvPr id="25" name="表 4">
            <a:extLst>
              <a:ext uri="{FF2B5EF4-FFF2-40B4-BE49-F238E27FC236}">
                <a16:creationId xmlns:a16="http://schemas.microsoft.com/office/drawing/2014/main" id="{4736001C-F20C-44E7-A575-CEC831D1E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83892"/>
              </p:ext>
            </p:extLst>
          </p:nvPr>
        </p:nvGraphicFramePr>
        <p:xfrm>
          <a:off x="610515" y="7536942"/>
          <a:ext cx="3240478" cy="199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239">
                  <a:extLst>
                    <a:ext uri="{9D8B030D-6E8A-4147-A177-3AD203B41FA5}">
                      <a16:colId xmlns:a16="http://schemas.microsoft.com/office/drawing/2014/main" val="1977363232"/>
                    </a:ext>
                  </a:extLst>
                </a:gridCol>
                <a:gridCol w="1620239">
                  <a:extLst>
                    <a:ext uri="{9D8B030D-6E8A-4147-A177-3AD203B41FA5}">
                      <a16:colId xmlns:a16="http://schemas.microsoft.com/office/drawing/2014/main" val="261946251"/>
                    </a:ext>
                  </a:extLst>
                </a:gridCol>
              </a:tblGrid>
              <a:tr h="287786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opinion / memo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169805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110223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13432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164067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611223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723769"/>
                  </a:ext>
                </a:extLst>
              </a:tr>
              <a:tr h="264463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HandwritingWeCan Light" panose="020F0300000000000000" pitchFamily="34" charset="0"/>
                        </a:rPr>
                        <a:t>group opinion (vote)</a:t>
                      </a:r>
                      <a:endParaRPr kumimoji="1" lang="ja-JP" altLang="en-US" sz="10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871077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80BE535-E9D8-4694-9C46-2D4A0B654536}"/>
              </a:ext>
            </a:extLst>
          </p:cNvPr>
          <p:cNvSpPr txBox="1"/>
          <p:nvPr/>
        </p:nvSpPr>
        <p:spPr>
          <a:xfrm>
            <a:off x="596846" y="7140404"/>
            <a:ext cx="3489772" cy="43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28" b="1" dirty="0">
                <a:latin typeface="HandwritingWeCan Light" panose="020F0300000000000000" pitchFamily="34" charset="0"/>
              </a:rPr>
              <a:t>3.</a:t>
            </a:r>
            <a:r>
              <a:rPr lang="en-US" altLang="ja-JP" sz="1128" b="1" u="sng" dirty="0">
                <a:latin typeface="HandwritingWeCan Light" panose="020F0300000000000000" pitchFamily="34" charset="0"/>
              </a:rPr>
              <a:t>Which is better, eating at home or in a restaurant?</a:t>
            </a:r>
            <a:endParaRPr lang="ja-JP" altLang="en-US" sz="1128" b="1" u="sng" dirty="0">
              <a:latin typeface="HandwritingWeCan Light" panose="020F0300000000000000" pitchFamily="34" charset="0"/>
            </a:endParaRPr>
          </a:p>
        </p:txBody>
      </p:sp>
      <p:graphicFrame>
        <p:nvGraphicFramePr>
          <p:cNvPr id="29" name="表 4">
            <a:extLst>
              <a:ext uri="{FF2B5EF4-FFF2-40B4-BE49-F238E27FC236}">
                <a16:creationId xmlns:a16="http://schemas.microsoft.com/office/drawing/2014/main" id="{976DECBB-81B7-46D9-B603-DD651E344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230"/>
              </p:ext>
            </p:extLst>
          </p:nvPr>
        </p:nvGraphicFramePr>
        <p:xfrm>
          <a:off x="630084" y="5014699"/>
          <a:ext cx="3220909" cy="197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596">
                  <a:extLst>
                    <a:ext uri="{9D8B030D-6E8A-4147-A177-3AD203B41FA5}">
                      <a16:colId xmlns:a16="http://schemas.microsoft.com/office/drawing/2014/main" val="1977363232"/>
                    </a:ext>
                  </a:extLst>
                </a:gridCol>
                <a:gridCol w="1635313">
                  <a:extLst>
                    <a:ext uri="{9D8B030D-6E8A-4147-A177-3AD203B41FA5}">
                      <a16:colId xmlns:a16="http://schemas.microsoft.com/office/drawing/2014/main" val="261946251"/>
                    </a:ext>
                  </a:extLst>
                </a:gridCol>
              </a:tblGrid>
              <a:tr h="284302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opinion / memo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169805"/>
                  </a:ext>
                </a:extLst>
              </a:tr>
              <a:tr h="284302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110223"/>
                  </a:ext>
                </a:extLst>
              </a:tr>
              <a:tr h="284302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164067"/>
                  </a:ext>
                </a:extLst>
              </a:tr>
              <a:tr h="284302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611223"/>
                  </a:ext>
                </a:extLst>
              </a:tr>
              <a:tr h="284302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183487"/>
                  </a:ext>
                </a:extLst>
              </a:tr>
              <a:tr h="284302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723769"/>
                  </a:ext>
                </a:extLst>
              </a:tr>
              <a:tr h="264463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HandwritingWeCan Light" panose="020F0300000000000000" pitchFamily="34" charset="0"/>
                        </a:rPr>
                        <a:t>group opinion (vote)</a:t>
                      </a:r>
                      <a:endParaRPr kumimoji="1" lang="ja-JP" altLang="en-US" sz="10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871077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4403EB1-2A41-487E-8120-501B2FCEAC0C}"/>
              </a:ext>
            </a:extLst>
          </p:cNvPr>
          <p:cNvSpPr txBox="1"/>
          <p:nvPr/>
        </p:nvSpPr>
        <p:spPr>
          <a:xfrm>
            <a:off x="550819" y="4756149"/>
            <a:ext cx="3745089" cy="26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28" b="1" dirty="0">
                <a:latin typeface="HandwritingWeCan Light" panose="020F0300000000000000" pitchFamily="34" charset="0"/>
              </a:rPr>
              <a:t>1. </a:t>
            </a:r>
            <a:r>
              <a:rPr lang="en-US" altLang="ja-JP" sz="1128" b="1" u="sng" dirty="0">
                <a:latin typeface="HandwritingWeCan Light" panose="020F0300000000000000" pitchFamily="34" charset="0"/>
              </a:rPr>
              <a:t>Topic: Which pet is better, cats or dogs?</a:t>
            </a:r>
            <a:endParaRPr lang="ja-JP" altLang="en-US" sz="1128" b="1" dirty="0">
              <a:latin typeface="HandwritingWeCan Light" panose="020F0300000000000000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85B713E-0034-4CC8-94D0-689CA24307BA}"/>
              </a:ext>
            </a:extLst>
          </p:cNvPr>
          <p:cNvSpPr txBox="1"/>
          <p:nvPr/>
        </p:nvSpPr>
        <p:spPr>
          <a:xfrm>
            <a:off x="3960018" y="4745268"/>
            <a:ext cx="3498657" cy="26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28" b="1" dirty="0">
                <a:latin typeface="HandwritingWeCan Light" panose="020F0300000000000000" pitchFamily="34" charset="0"/>
              </a:rPr>
              <a:t>2. </a:t>
            </a:r>
            <a:r>
              <a:rPr lang="en-US" altLang="ja-JP" sz="1128" b="1" u="sng" dirty="0">
                <a:latin typeface="HandwritingWeCan Light" panose="020F0300000000000000" pitchFamily="34" charset="0"/>
              </a:rPr>
              <a:t>Topic: Which is better, music or sports?</a:t>
            </a:r>
            <a:endParaRPr lang="ja-JP" altLang="en-US" sz="1128" b="1" dirty="0">
              <a:latin typeface="HandwritingWeCan Light" panose="020F0300000000000000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04A0074-32FD-487D-BF63-3195FCBB696E}"/>
              </a:ext>
            </a:extLst>
          </p:cNvPr>
          <p:cNvSpPr/>
          <p:nvPr/>
        </p:nvSpPr>
        <p:spPr>
          <a:xfrm>
            <a:off x="446554" y="578385"/>
            <a:ext cx="7025570" cy="59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今日は、トピックについて議論し、グループとして投票し、次にクラスとして投票します。 どの生徒が始まるかジャンケン。 次に、右側にいる生徒に意見を求めます。 生徒一人一人の意見をメモします。 グループとしての最後の投票！ 次に、クラスはどちらの意見が勝つかを見ていきます</a:t>
            </a:r>
            <a:r>
              <a:rPr lang="en-US" altLang="ja-JP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endParaRPr lang="ja-JP" alt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4B2A4F63-0D70-464E-ABF4-5D3F764D5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1234275"/>
            <a:ext cx="5892801" cy="3394039"/>
          </a:xfrm>
          <a:prstGeom prst="rect">
            <a:avLst/>
          </a:prstGeom>
        </p:spPr>
      </p:pic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4B594F79-59F0-4BD0-8D2B-C7F1B0FFD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72837"/>
              </p:ext>
            </p:extLst>
          </p:nvPr>
        </p:nvGraphicFramePr>
        <p:xfrm>
          <a:off x="4017369" y="7536942"/>
          <a:ext cx="3240478" cy="199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239">
                  <a:extLst>
                    <a:ext uri="{9D8B030D-6E8A-4147-A177-3AD203B41FA5}">
                      <a16:colId xmlns:a16="http://schemas.microsoft.com/office/drawing/2014/main" val="1977363232"/>
                    </a:ext>
                  </a:extLst>
                </a:gridCol>
                <a:gridCol w="1620239">
                  <a:extLst>
                    <a:ext uri="{9D8B030D-6E8A-4147-A177-3AD203B41FA5}">
                      <a16:colId xmlns:a16="http://schemas.microsoft.com/office/drawing/2014/main" val="261946251"/>
                    </a:ext>
                  </a:extLst>
                </a:gridCol>
              </a:tblGrid>
              <a:tr h="287786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andwritingWeCan Light" panose="020F0300000000000000" pitchFamily="34" charset="0"/>
                        </a:rPr>
                        <a:t>opinion / memo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169805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110223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13432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164067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611223"/>
                  </a:ext>
                </a:extLst>
              </a:tr>
              <a:tr h="2877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723769"/>
                  </a:ext>
                </a:extLst>
              </a:tr>
              <a:tr h="264463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HandwritingWeCan Light" panose="020F0300000000000000" pitchFamily="34" charset="0"/>
                        </a:rPr>
                        <a:t>group opinion (vote)</a:t>
                      </a:r>
                      <a:endParaRPr kumimoji="1" lang="ja-JP" altLang="en-US" sz="10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 marL="85901" marR="85901" marT="42950" marB="42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87107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95721F6-AA68-4808-B580-EE7837319793}"/>
              </a:ext>
            </a:extLst>
          </p:cNvPr>
          <p:cNvSpPr txBox="1"/>
          <p:nvPr/>
        </p:nvSpPr>
        <p:spPr>
          <a:xfrm>
            <a:off x="4086618" y="7140404"/>
            <a:ext cx="2703268" cy="43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28" b="1" dirty="0">
                <a:latin typeface="HandwritingWeCan Light" panose="020F0300000000000000" pitchFamily="34" charset="0"/>
              </a:rPr>
              <a:t>4.</a:t>
            </a:r>
            <a:r>
              <a:rPr lang="en-US" altLang="ja-JP" sz="1128" b="1" u="sng" dirty="0">
                <a:latin typeface="HandwritingWeCan Light" panose="020F0300000000000000" pitchFamily="34" charset="0"/>
              </a:rPr>
              <a:t>Which is better, travelling abroad or travelling in Japan?</a:t>
            </a:r>
            <a:endParaRPr lang="ja-JP" altLang="en-US" sz="1128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34318B7-A6FC-48CF-806B-6E56EA5143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73"/>
          <a:stretch/>
        </p:blipFill>
        <p:spPr>
          <a:xfrm>
            <a:off x="6652526" y="1255300"/>
            <a:ext cx="1078415" cy="49416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A9B6E81-41E6-4242-B782-EB57C3A0DA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55"/>
          <a:stretch/>
        </p:blipFill>
        <p:spPr>
          <a:xfrm>
            <a:off x="6652526" y="1716537"/>
            <a:ext cx="919009" cy="43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FE3FAD-66F5-4004-AF1A-AC351E2D9D4E}"/>
              </a:ext>
            </a:extLst>
          </p:cNvPr>
          <p:cNvSpPr txBox="1"/>
          <p:nvPr/>
        </p:nvSpPr>
        <p:spPr>
          <a:xfrm>
            <a:off x="393698" y="668445"/>
            <a:ext cx="6910222" cy="408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15" b="1" dirty="0">
                <a:latin typeface="HandwritingWeCan Light" panose="020F0300000000000000" pitchFamily="34" charset="0"/>
              </a:rPr>
              <a:t>Reflection</a:t>
            </a:r>
            <a:r>
              <a:rPr lang="ja-JP" altLang="en-US" sz="1315" b="1" dirty="0">
                <a:latin typeface="HandwritingWeCan Light" panose="020F0300000000000000" pitchFamily="34" charset="0"/>
              </a:rPr>
              <a:t>　日本語か英語で書いてください。 選んでいいですよ！</a:t>
            </a:r>
            <a:r>
              <a:rPr lang="en-US" altLang="ja-JP" sz="1315" b="1" dirty="0">
                <a:latin typeface="HandwritingWeCan Light" panose="020F0300000000000000" pitchFamily="34" charset="0"/>
              </a:rPr>
              <a:t>:</a:t>
            </a: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pPr marL="214746" indent="-214746">
              <a:buAutoNum type="arabicPeriod"/>
            </a:pPr>
            <a:r>
              <a:rPr lang="en-US" altLang="ja-JP" sz="1315" b="1" dirty="0">
                <a:latin typeface="HandwritingWeCan Light" panose="020F0300000000000000" pitchFamily="34" charset="0"/>
              </a:rPr>
              <a:t>What are your impressions of the discussion?</a:t>
            </a:r>
          </a:p>
          <a:p>
            <a:r>
              <a:rPr lang="ja-JP" altLang="en-US" sz="1315" b="1" dirty="0">
                <a:latin typeface="HandwritingWeCan Light" panose="020F0300000000000000" pitchFamily="34" charset="0"/>
              </a:rPr>
              <a:t> 対談の感想は？</a:t>
            </a:r>
            <a:endParaRPr lang="en-US" altLang="ja-JP" sz="1315" b="1" dirty="0">
              <a:latin typeface="HandwritingWeCan Light" panose="020F0300000000000000" pitchFamily="34" charset="0"/>
            </a:endParaRPr>
          </a:p>
          <a:p>
            <a:r>
              <a:rPr lang="en-US" altLang="ja-JP" sz="1692" b="1" dirty="0">
                <a:latin typeface="HandwritingWeCan Light" panose="020F0300000000000000" pitchFamily="34" charset="0"/>
              </a:rPr>
              <a:t>_________________________________________________________________________________________________________________________________________________________________________________</a:t>
            </a: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r>
              <a:rPr lang="en-US" altLang="ja-JP" sz="1315" b="1" dirty="0">
                <a:latin typeface="HandwritingWeCan Light" panose="020F0300000000000000" pitchFamily="34" charset="0"/>
              </a:rPr>
              <a:t>2. Why is it important to be able to share your opinions in English?</a:t>
            </a:r>
          </a:p>
          <a:p>
            <a:r>
              <a:rPr lang="ja-JP" altLang="en-US" sz="1315" b="1" dirty="0">
                <a:latin typeface="HandwritingWeCan Light" panose="020F0300000000000000" pitchFamily="34" charset="0"/>
              </a:rPr>
              <a:t>自分の意見を英語で共有できることが重要なのはなぜですか</a:t>
            </a:r>
            <a:r>
              <a:rPr lang="en-US" altLang="ja-JP" sz="1315" b="1" dirty="0">
                <a:latin typeface="HandwritingWeCan Light" panose="020F0300000000000000" pitchFamily="34" charset="0"/>
              </a:rPr>
              <a:t>?</a:t>
            </a:r>
          </a:p>
          <a:p>
            <a:r>
              <a:rPr lang="en-US" altLang="ja-JP" sz="1692" b="1" dirty="0">
                <a:latin typeface="HandwritingWeCan Light" panose="020F0300000000000000" pitchFamily="34" charset="0"/>
              </a:rPr>
              <a:t>_________________________________________________________________________________________________________________________________________________________________________________</a:t>
            </a: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endParaRPr lang="en-US" altLang="ja-JP" sz="1315" b="1" dirty="0">
              <a:latin typeface="HandwritingWeCan Light" panose="020F0300000000000000" pitchFamily="34" charset="0"/>
            </a:endParaRPr>
          </a:p>
          <a:p>
            <a:pPr marL="214746" indent="-214746">
              <a:buAutoNum type="arabicPeriod"/>
            </a:pPr>
            <a:endParaRPr lang="ja-JP" altLang="en-US" sz="1315" b="1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5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236</Words>
  <Application>Microsoft Office PowerPoint</Application>
  <PresentationFormat>ユーザー設定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HandwritingWeCan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2</cp:revision>
  <cp:lastPrinted>2023-03-13T01:08:46Z</cp:lastPrinted>
  <dcterms:created xsi:type="dcterms:W3CDTF">2023-03-10T05:51:14Z</dcterms:created>
  <dcterms:modified xsi:type="dcterms:W3CDTF">2023-03-13T01:10:58Z</dcterms:modified>
</cp:coreProperties>
</file>