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11/7/2022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11/7/2022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11/7/2022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11/7/2022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11/7/2022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11/7/2022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11/7/2022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11/7/2022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11/7/2022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11/7/2022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11/7/2022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11/7/2022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am watch</a:t>
            </a:r>
            <a:r>
              <a:rPr lang="en-US" b="1" u="sng" dirty="0"/>
              <a:t>ing</a:t>
            </a:r>
            <a:r>
              <a:rPr lang="en-US" dirty="0"/>
              <a:t> TV now.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Let’s learn some new grammar!!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BB840-F230-7837-F2AA-9B8926181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E" sz="11200" dirty="0"/>
              <a:t>Great job!! </a:t>
            </a:r>
            <a:r>
              <a:rPr lang="en-IE" sz="11200" dirty="0">
                <a:sym typeface="Wingdings" panose="05000000000000000000" pitchFamily="2" charset="2"/>
              </a:rPr>
              <a:t></a:t>
            </a:r>
            <a:endParaRPr lang="en-IE" sz="11200" dirty="0"/>
          </a:p>
        </p:txBody>
      </p:sp>
    </p:spTree>
    <p:extLst>
      <p:ext uri="{BB962C8B-B14F-4D97-AF65-F5344CB8AC3E}">
        <p14:creationId xmlns:p14="http://schemas.microsoft.com/office/powerpoint/2010/main" val="116699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2D7AD-A0F5-02DA-23EE-FB9850CA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</a:rPr>
              <a:t>現在進行形</a:t>
            </a:r>
            <a:endParaRPr lang="en-IE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8195-31E5-9344-21AF-2971EA35B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485900"/>
            <a:ext cx="10187178" cy="5133975"/>
          </a:xfrm>
        </p:spPr>
        <p:txBody>
          <a:bodyPr>
            <a:normAutofit/>
          </a:bodyPr>
          <a:lstStyle/>
          <a:p>
            <a:pPr lvl="1"/>
            <a:r>
              <a:rPr lang="en-IE" altLang="ja-JP" sz="4800" dirty="0"/>
              <a:t>Let’s review!</a:t>
            </a:r>
          </a:p>
          <a:p>
            <a:pPr lvl="1"/>
            <a:r>
              <a:rPr lang="en-IE" altLang="ja-JP" sz="4400" dirty="0"/>
              <a:t>Change this sentence to English!</a:t>
            </a:r>
            <a:endParaRPr lang="en-IE" altLang="ja-JP" sz="4800" dirty="0"/>
          </a:p>
          <a:p>
            <a:pPr lvl="2"/>
            <a:r>
              <a:rPr lang="ja-JP" altLang="en-US" sz="4800" dirty="0">
                <a:solidFill>
                  <a:srgbClr val="002060"/>
                </a:solidFill>
              </a:rPr>
              <a:t>毎日テレビを見ます。</a:t>
            </a:r>
            <a:endParaRPr lang="en-IE" altLang="ja-JP" sz="4800" dirty="0">
              <a:solidFill>
                <a:srgbClr val="002060"/>
              </a:solidFill>
            </a:endParaRPr>
          </a:p>
          <a:p>
            <a:pPr lvl="2"/>
            <a:endParaRPr lang="en-IE" altLang="ja-JP" sz="4800" dirty="0">
              <a:solidFill>
                <a:srgbClr val="002060"/>
              </a:solidFill>
            </a:endParaRPr>
          </a:p>
          <a:p>
            <a:pPr lvl="2"/>
            <a:r>
              <a:rPr lang="en-IE" altLang="ja-JP" sz="4800" dirty="0">
                <a:solidFill>
                  <a:srgbClr val="0070C0"/>
                </a:solidFill>
              </a:rPr>
              <a:t>I watch TV everyday.</a:t>
            </a:r>
          </a:p>
          <a:p>
            <a:pPr lvl="2"/>
            <a:endParaRPr lang="en-IE" altLang="ja-JP" sz="3800" dirty="0"/>
          </a:p>
          <a:p>
            <a:pPr lvl="2"/>
            <a:endParaRPr lang="en-IE" altLang="ja-JP" sz="3800" dirty="0"/>
          </a:p>
          <a:p>
            <a:pPr lvl="1"/>
            <a:endParaRPr lang="en-IE" altLang="ja-JP" sz="4000" dirty="0"/>
          </a:p>
          <a:p>
            <a:pPr marL="365760" lvl="1" indent="0">
              <a:buNone/>
            </a:pPr>
            <a:endParaRPr lang="en-IE" altLang="ja-JP" sz="4000" dirty="0"/>
          </a:p>
          <a:p>
            <a:pPr lvl="1"/>
            <a:endParaRPr lang="en-IE" sz="4000" dirty="0"/>
          </a:p>
          <a:p>
            <a:pPr lvl="1"/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341044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2D7AD-A0F5-02DA-23EE-FB9850CA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</a:rPr>
              <a:t>現在進行形</a:t>
            </a:r>
            <a:endParaRPr lang="en-IE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8195-31E5-9344-21AF-2971EA35B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485900"/>
            <a:ext cx="10187178" cy="5133975"/>
          </a:xfrm>
        </p:spPr>
        <p:txBody>
          <a:bodyPr>
            <a:normAutofit/>
          </a:bodyPr>
          <a:lstStyle/>
          <a:p>
            <a:pPr lvl="2"/>
            <a:r>
              <a:rPr lang="en-IE" altLang="ja-JP" sz="5400" dirty="0"/>
              <a:t>Now let’s think!</a:t>
            </a:r>
          </a:p>
          <a:p>
            <a:pPr lvl="2"/>
            <a:endParaRPr lang="en-IE" altLang="ja-JP" sz="5400" dirty="0"/>
          </a:p>
          <a:p>
            <a:pPr lvl="2"/>
            <a:r>
              <a:rPr lang="en-IE" altLang="ja-JP" sz="5400" dirty="0"/>
              <a:t>What are you do</a:t>
            </a:r>
            <a:r>
              <a:rPr lang="en-IE" altLang="ja-JP" sz="5400" b="1" u="sng" dirty="0"/>
              <a:t>ing</a:t>
            </a:r>
            <a:r>
              <a:rPr lang="en-IE" altLang="ja-JP" sz="5400" dirty="0"/>
              <a:t> </a:t>
            </a:r>
            <a:r>
              <a:rPr lang="en-IE" altLang="ja-JP" sz="5400" b="1" u="sng" dirty="0">
                <a:solidFill>
                  <a:srgbClr val="FF0000"/>
                </a:solidFill>
              </a:rPr>
              <a:t>right now</a:t>
            </a:r>
            <a:r>
              <a:rPr lang="en-IE" altLang="ja-JP" sz="5400" dirty="0"/>
              <a:t>?</a:t>
            </a:r>
          </a:p>
          <a:p>
            <a:pPr lvl="2"/>
            <a:endParaRPr lang="en-IE" altLang="ja-JP" sz="3800" dirty="0"/>
          </a:p>
          <a:p>
            <a:pPr lvl="1"/>
            <a:endParaRPr lang="en-IE" altLang="ja-JP" sz="4000" dirty="0"/>
          </a:p>
          <a:p>
            <a:pPr marL="365760" lvl="1" indent="0">
              <a:buNone/>
            </a:pPr>
            <a:endParaRPr lang="en-IE" altLang="ja-JP" sz="4000" dirty="0"/>
          </a:p>
          <a:p>
            <a:pPr lvl="1"/>
            <a:endParaRPr lang="en-IE" sz="4000" dirty="0"/>
          </a:p>
          <a:p>
            <a:pPr lvl="1"/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190472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2D7AD-A0F5-02DA-23EE-FB9850CA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</a:rPr>
              <a:t>現在進行形</a:t>
            </a:r>
            <a:endParaRPr lang="en-IE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8195-31E5-9344-21AF-2971EA35B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485900"/>
            <a:ext cx="10187178" cy="5133975"/>
          </a:xfrm>
        </p:spPr>
        <p:txBody>
          <a:bodyPr>
            <a:normAutofit/>
          </a:bodyPr>
          <a:lstStyle/>
          <a:p>
            <a:pPr lvl="2"/>
            <a:r>
              <a:rPr lang="en-IE" altLang="ja-JP" sz="6000" dirty="0"/>
              <a:t>Right now = </a:t>
            </a:r>
            <a:r>
              <a:rPr lang="ja-JP" altLang="en-US" sz="6000" dirty="0"/>
              <a:t>今</a:t>
            </a:r>
            <a:endParaRPr lang="en-IE" altLang="ja-JP" sz="6000" dirty="0"/>
          </a:p>
          <a:p>
            <a:pPr lvl="2"/>
            <a:endParaRPr lang="en-IE" altLang="ja-JP" sz="6000" dirty="0"/>
          </a:p>
          <a:p>
            <a:pPr lvl="2"/>
            <a:r>
              <a:rPr lang="en-IE" altLang="ja-JP" sz="6000" dirty="0"/>
              <a:t>Right now </a:t>
            </a:r>
            <a:r>
              <a:rPr lang="en-IE" altLang="ja-JP" sz="6000" dirty="0">
                <a:sym typeface="Wingdings" panose="05000000000000000000" pitchFamily="2" charset="2"/>
              </a:rPr>
              <a:t></a:t>
            </a:r>
            <a:r>
              <a:rPr lang="en-IE" altLang="ja-JP" sz="6000" dirty="0"/>
              <a:t> ~</a:t>
            </a:r>
            <a:r>
              <a:rPr lang="en-IE" altLang="ja-JP" sz="6000" dirty="0" err="1"/>
              <a:t>ing</a:t>
            </a:r>
            <a:endParaRPr lang="en-IE" altLang="ja-JP" sz="6000" dirty="0"/>
          </a:p>
          <a:p>
            <a:pPr lvl="1"/>
            <a:endParaRPr lang="en-IE" altLang="ja-JP" sz="4000" dirty="0"/>
          </a:p>
          <a:p>
            <a:pPr marL="365760" lvl="1" indent="0">
              <a:buNone/>
            </a:pPr>
            <a:endParaRPr lang="en-IE" altLang="ja-JP" sz="4000" dirty="0"/>
          </a:p>
          <a:p>
            <a:pPr lvl="1"/>
            <a:endParaRPr lang="en-IE" sz="4000" dirty="0"/>
          </a:p>
          <a:p>
            <a:pPr lvl="1"/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366754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2D7AD-A0F5-02DA-23EE-FB9850CA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</a:rPr>
              <a:t>現在進行形</a:t>
            </a:r>
            <a:endParaRPr lang="en-IE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8195-31E5-9344-21AF-2971EA35B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485900"/>
            <a:ext cx="10187178" cy="513397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IE" altLang="ja-JP" sz="4000" dirty="0">
                <a:solidFill>
                  <a:srgbClr val="FFC000"/>
                </a:solidFill>
              </a:rPr>
              <a:t>I</a:t>
            </a:r>
            <a:r>
              <a:rPr lang="en-IE" altLang="ja-JP" sz="4000" dirty="0">
                <a:solidFill>
                  <a:srgbClr val="00B050"/>
                </a:solidFill>
              </a:rPr>
              <a:t> am </a:t>
            </a:r>
            <a:r>
              <a:rPr lang="en-IE" altLang="ja-JP" sz="4000" dirty="0"/>
              <a:t>teach</a:t>
            </a:r>
            <a:r>
              <a:rPr lang="en-IE" altLang="ja-JP" sz="4000" dirty="0">
                <a:solidFill>
                  <a:schemeClr val="accent6">
                    <a:lumMod val="50000"/>
                  </a:schemeClr>
                </a:solidFill>
              </a:rPr>
              <a:t>ing</a:t>
            </a:r>
            <a:r>
              <a:rPr lang="en-IE" altLang="ja-JP" sz="4000" dirty="0"/>
              <a:t> English</a:t>
            </a:r>
          </a:p>
          <a:p>
            <a:pPr lvl="1"/>
            <a:r>
              <a:rPr lang="en-IE" altLang="ja-JP" sz="4000" dirty="0">
                <a:solidFill>
                  <a:srgbClr val="FFC000"/>
                </a:solidFill>
              </a:rPr>
              <a:t>You</a:t>
            </a:r>
            <a:r>
              <a:rPr lang="en-IE" altLang="ja-JP" sz="4000" dirty="0"/>
              <a:t> </a:t>
            </a:r>
            <a:r>
              <a:rPr lang="en-IE" altLang="ja-JP" sz="4000" dirty="0">
                <a:solidFill>
                  <a:srgbClr val="00B050"/>
                </a:solidFill>
              </a:rPr>
              <a:t>are</a:t>
            </a:r>
            <a:r>
              <a:rPr lang="en-IE" altLang="ja-JP" sz="4000" dirty="0"/>
              <a:t> study</a:t>
            </a:r>
            <a:r>
              <a:rPr lang="en-IE" altLang="ja-JP" sz="4000" dirty="0">
                <a:solidFill>
                  <a:schemeClr val="accent6">
                    <a:lumMod val="50000"/>
                  </a:schemeClr>
                </a:solidFill>
              </a:rPr>
              <a:t>ing</a:t>
            </a:r>
            <a:r>
              <a:rPr lang="en-IE" altLang="ja-JP" sz="4000" dirty="0"/>
              <a:t> English</a:t>
            </a:r>
          </a:p>
          <a:p>
            <a:pPr lvl="1"/>
            <a:r>
              <a:rPr lang="en-IE" altLang="ja-JP" sz="4000" dirty="0">
                <a:solidFill>
                  <a:srgbClr val="FFC000"/>
                </a:solidFill>
              </a:rPr>
              <a:t>She</a:t>
            </a:r>
            <a:r>
              <a:rPr lang="en-IE" altLang="ja-JP" sz="4000" dirty="0"/>
              <a:t> </a:t>
            </a:r>
            <a:r>
              <a:rPr lang="en-IE" altLang="ja-JP" sz="4000" dirty="0">
                <a:solidFill>
                  <a:srgbClr val="00B050"/>
                </a:solidFill>
              </a:rPr>
              <a:t>is</a:t>
            </a:r>
            <a:r>
              <a:rPr lang="en-IE" altLang="ja-JP" sz="4000" dirty="0"/>
              <a:t> watch</a:t>
            </a:r>
            <a:r>
              <a:rPr lang="en-IE" altLang="ja-JP" sz="4000" dirty="0">
                <a:solidFill>
                  <a:schemeClr val="accent6">
                    <a:lumMod val="50000"/>
                  </a:schemeClr>
                </a:solidFill>
              </a:rPr>
              <a:t>ing</a:t>
            </a:r>
            <a:r>
              <a:rPr lang="en-IE" altLang="ja-JP" sz="4000" dirty="0"/>
              <a:t> me</a:t>
            </a:r>
          </a:p>
          <a:p>
            <a:pPr lvl="1"/>
            <a:r>
              <a:rPr lang="en-IE" altLang="ja-JP" sz="4000" dirty="0">
                <a:solidFill>
                  <a:srgbClr val="FFC000"/>
                </a:solidFill>
              </a:rPr>
              <a:t>He</a:t>
            </a:r>
            <a:r>
              <a:rPr lang="en-IE" altLang="ja-JP" sz="4000" dirty="0"/>
              <a:t> </a:t>
            </a:r>
            <a:r>
              <a:rPr lang="en-IE" altLang="ja-JP" sz="4000" dirty="0">
                <a:solidFill>
                  <a:srgbClr val="00B050"/>
                </a:solidFill>
              </a:rPr>
              <a:t>is</a:t>
            </a:r>
            <a:r>
              <a:rPr lang="en-IE" altLang="ja-JP" sz="4000" dirty="0"/>
              <a:t> not teach</a:t>
            </a:r>
            <a:r>
              <a:rPr lang="en-IE" altLang="ja-JP" sz="4000" dirty="0">
                <a:solidFill>
                  <a:srgbClr val="0070C0"/>
                </a:solidFill>
              </a:rPr>
              <a:t>ing</a:t>
            </a:r>
            <a:r>
              <a:rPr lang="en-IE" altLang="ja-JP" sz="4000" dirty="0"/>
              <a:t> Science</a:t>
            </a:r>
          </a:p>
          <a:p>
            <a:pPr lvl="1"/>
            <a:endParaRPr lang="en-IE" altLang="ja-JP" sz="4000" dirty="0"/>
          </a:p>
          <a:p>
            <a:pPr lvl="1"/>
            <a:r>
              <a:rPr lang="ja-JP" altLang="en-US" sz="6000" dirty="0">
                <a:solidFill>
                  <a:srgbClr val="FFC000"/>
                </a:solidFill>
              </a:rPr>
              <a:t>人</a:t>
            </a:r>
            <a:r>
              <a:rPr lang="ja-JP" altLang="en-US" sz="6000" dirty="0"/>
              <a:t>＋</a:t>
            </a:r>
            <a:r>
              <a:rPr lang="en-US" altLang="ja-JP" sz="6000" dirty="0">
                <a:solidFill>
                  <a:srgbClr val="00B050"/>
                </a:solidFill>
              </a:rPr>
              <a:t>be</a:t>
            </a:r>
            <a:r>
              <a:rPr lang="ja-JP" altLang="en-US" sz="6000" dirty="0">
                <a:solidFill>
                  <a:srgbClr val="00B050"/>
                </a:solidFill>
              </a:rPr>
              <a:t>動詞</a:t>
            </a:r>
            <a:r>
              <a:rPr lang="ja-JP" altLang="en-US" sz="6000" dirty="0"/>
              <a:t>＋</a:t>
            </a:r>
            <a:r>
              <a:rPr lang="ja-JP" altLang="en-US" sz="6000" dirty="0">
                <a:solidFill>
                  <a:schemeClr val="accent6">
                    <a:lumMod val="50000"/>
                  </a:schemeClr>
                </a:solidFill>
              </a:rPr>
              <a:t>動詞の</a:t>
            </a:r>
            <a:r>
              <a:rPr lang="en-US" altLang="ja-JP" sz="6000" dirty="0" err="1">
                <a:solidFill>
                  <a:schemeClr val="accent6">
                    <a:lumMod val="50000"/>
                  </a:schemeClr>
                </a:solidFill>
              </a:rPr>
              <a:t>ing</a:t>
            </a:r>
            <a:r>
              <a:rPr lang="ja-JP" altLang="en-US" sz="6000" dirty="0">
                <a:solidFill>
                  <a:schemeClr val="accent6">
                    <a:lumMod val="50000"/>
                  </a:schemeClr>
                </a:solidFill>
              </a:rPr>
              <a:t>形</a:t>
            </a:r>
            <a:endParaRPr lang="en-IE" altLang="ja-JP" sz="60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IE" altLang="ja-JP" sz="6000" dirty="0">
                <a:solidFill>
                  <a:schemeClr val="accent6">
                    <a:lumMod val="50000"/>
                  </a:schemeClr>
                </a:solidFill>
              </a:rPr>
              <a:t>~</a:t>
            </a:r>
            <a:r>
              <a:rPr lang="ja-JP" altLang="en-US" sz="6000" dirty="0">
                <a:solidFill>
                  <a:schemeClr val="accent6">
                    <a:lumMod val="50000"/>
                  </a:schemeClr>
                </a:solidFill>
              </a:rPr>
              <a:t>をしている</a:t>
            </a:r>
            <a:endParaRPr lang="en-IE" altLang="ja-JP" sz="6000" dirty="0">
              <a:solidFill>
                <a:schemeClr val="accent6">
                  <a:lumMod val="50000"/>
                </a:schemeClr>
              </a:solidFill>
            </a:endParaRPr>
          </a:p>
          <a:p>
            <a:pPr marL="365760" lvl="1" indent="0">
              <a:buNone/>
            </a:pPr>
            <a:endParaRPr lang="en-IE" altLang="ja-JP" sz="4000" dirty="0"/>
          </a:p>
          <a:p>
            <a:pPr lvl="1"/>
            <a:endParaRPr lang="en-IE" sz="4000" dirty="0"/>
          </a:p>
          <a:p>
            <a:pPr lvl="1"/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366788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2D7AD-A0F5-02DA-23EE-FB9850CA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7200" dirty="0">
                <a:solidFill>
                  <a:srgbClr val="FF0000"/>
                </a:solidFill>
              </a:rPr>
              <a:t>Let’s make a sentence!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8195-31E5-9344-21AF-2971EA35B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485900"/>
            <a:ext cx="10187178" cy="5133975"/>
          </a:xfrm>
        </p:spPr>
        <p:txBody>
          <a:bodyPr>
            <a:normAutofit/>
          </a:bodyPr>
          <a:lstStyle/>
          <a:p>
            <a:pPr lvl="1"/>
            <a:r>
              <a:rPr lang="ja-JP" altLang="en-US" sz="6000" dirty="0">
                <a:solidFill>
                  <a:srgbClr val="FFC000"/>
                </a:solidFill>
              </a:rPr>
              <a:t>人</a:t>
            </a:r>
            <a:r>
              <a:rPr lang="ja-JP" altLang="en-US" sz="6000" dirty="0"/>
              <a:t>＋</a:t>
            </a:r>
            <a:r>
              <a:rPr lang="en-US" altLang="ja-JP" sz="6000" dirty="0">
                <a:solidFill>
                  <a:srgbClr val="00B050"/>
                </a:solidFill>
              </a:rPr>
              <a:t>be</a:t>
            </a:r>
            <a:r>
              <a:rPr lang="ja-JP" altLang="en-US" sz="6000" dirty="0">
                <a:solidFill>
                  <a:srgbClr val="00B050"/>
                </a:solidFill>
              </a:rPr>
              <a:t>動詞</a:t>
            </a:r>
            <a:r>
              <a:rPr lang="ja-JP" altLang="en-US" sz="6000" dirty="0"/>
              <a:t>＋</a:t>
            </a:r>
            <a:r>
              <a:rPr lang="ja-JP" altLang="en-US" sz="6000" dirty="0">
                <a:solidFill>
                  <a:schemeClr val="accent6">
                    <a:lumMod val="50000"/>
                  </a:schemeClr>
                </a:solidFill>
              </a:rPr>
              <a:t>動詞の</a:t>
            </a:r>
            <a:r>
              <a:rPr lang="en-US" altLang="ja-JP" sz="6000" dirty="0" err="1">
                <a:solidFill>
                  <a:schemeClr val="accent6">
                    <a:lumMod val="50000"/>
                  </a:schemeClr>
                </a:solidFill>
              </a:rPr>
              <a:t>ing</a:t>
            </a:r>
            <a:r>
              <a:rPr lang="ja-JP" altLang="en-US" sz="6000" dirty="0">
                <a:solidFill>
                  <a:schemeClr val="accent6">
                    <a:lumMod val="50000"/>
                  </a:schemeClr>
                </a:solidFill>
              </a:rPr>
              <a:t>形</a:t>
            </a:r>
            <a:endParaRPr lang="en-IE" altLang="ja-JP" sz="6000" dirty="0">
              <a:solidFill>
                <a:schemeClr val="accent6">
                  <a:lumMod val="50000"/>
                </a:schemeClr>
              </a:solidFill>
            </a:endParaRPr>
          </a:p>
          <a:p>
            <a:pPr marL="365760" lvl="1" indent="0">
              <a:buNone/>
            </a:pPr>
            <a:endParaRPr lang="en-IE" altLang="ja-JP" sz="60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IE" altLang="ja-JP" sz="6000" dirty="0">
                <a:solidFill>
                  <a:srgbClr val="7030A0"/>
                </a:solidFill>
              </a:rPr>
              <a:t>What is she doing?</a:t>
            </a:r>
          </a:p>
          <a:p>
            <a:pPr lvl="1"/>
            <a:r>
              <a:rPr lang="en-IE" altLang="ja-JP" sz="6000" dirty="0">
                <a:solidFill>
                  <a:schemeClr val="accent6">
                    <a:lumMod val="50000"/>
                  </a:schemeClr>
                </a:solidFill>
              </a:rPr>
              <a:t>She is reading a book</a:t>
            </a:r>
          </a:p>
          <a:p>
            <a:pPr lvl="1"/>
            <a:endParaRPr lang="en-IE" sz="60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IE" sz="4000" dirty="0"/>
          </a:p>
          <a:p>
            <a:pPr lvl="1"/>
            <a:endParaRPr lang="en-IE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E46227-208E-B7B6-AB01-0C257363E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8905" y="2776537"/>
            <a:ext cx="20288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20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2D7AD-A0F5-02DA-23EE-FB9850CA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7200" dirty="0">
                <a:solidFill>
                  <a:srgbClr val="FF0000"/>
                </a:solidFill>
              </a:rPr>
              <a:t>Let’s make a sentence!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8195-31E5-9344-21AF-2971EA35B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485900"/>
            <a:ext cx="10187178" cy="5133975"/>
          </a:xfrm>
        </p:spPr>
        <p:txBody>
          <a:bodyPr>
            <a:normAutofit/>
          </a:bodyPr>
          <a:lstStyle/>
          <a:p>
            <a:pPr lvl="1"/>
            <a:r>
              <a:rPr lang="ja-JP" altLang="en-US" sz="6000" dirty="0">
                <a:solidFill>
                  <a:srgbClr val="FFC000"/>
                </a:solidFill>
              </a:rPr>
              <a:t>人</a:t>
            </a:r>
            <a:r>
              <a:rPr lang="ja-JP" altLang="en-US" sz="6000" dirty="0"/>
              <a:t>＋</a:t>
            </a:r>
            <a:r>
              <a:rPr lang="en-US" altLang="ja-JP" sz="6000" dirty="0">
                <a:solidFill>
                  <a:srgbClr val="00B050"/>
                </a:solidFill>
              </a:rPr>
              <a:t>be</a:t>
            </a:r>
            <a:r>
              <a:rPr lang="ja-JP" altLang="en-US" sz="6000" dirty="0">
                <a:solidFill>
                  <a:srgbClr val="00B050"/>
                </a:solidFill>
              </a:rPr>
              <a:t>動詞</a:t>
            </a:r>
            <a:r>
              <a:rPr lang="ja-JP" altLang="en-US" sz="6000" dirty="0"/>
              <a:t>＋</a:t>
            </a:r>
            <a:r>
              <a:rPr lang="ja-JP" altLang="en-US" sz="6000" dirty="0">
                <a:solidFill>
                  <a:schemeClr val="accent6">
                    <a:lumMod val="50000"/>
                  </a:schemeClr>
                </a:solidFill>
              </a:rPr>
              <a:t>動詞の</a:t>
            </a:r>
            <a:r>
              <a:rPr lang="en-US" altLang="ja-JP" sz="6000" dirty="0" err="1">
                <a:solidFill>
                  <a:schemeClr val="accent6">
                    <a:lumMod val="50000"/>
                  </a:schemeClr>
                </a:solidFill>
              </a:rPr>
              <a:t>ing</a:t>
            </a:r>
            <a:r>
              <a:rPr lang="ja-JP" altLang="en-US" sz="6000" dirty="0">
                <a:solidFill>
                  <a:schemeClr val="accent6">
                    <a:lumMod val="50000"/>
                  </a:schemeClr>
                </a:solidFill>
              </a:rPr>
              <a:t>形</a:t>
            </a:r>
            <a:endParaRPr lang="en-IE" altLang="ja-JP" sz="6000" dirty="0">
              <a:solidFill>
                <a:schemeClr val="accent6">
                  <a:lumMod val="50000"/>
                </a:schemeClr>
              </a:solidFill>
            </a:endParaRPr>
          </a:p>
          <a:p>
            <a:pPr marL="365760" lvl="1" indent="0">
              <a:buNone/>
            </a:pPr>
            <a:endParaRPr lang="en-IE" altLang="ja-JP" sz="60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IE" altLang="ja-JP" sz="6000" dirty="0">
                <a:solidFill>
                  <a:srgbClr val="7030A0"/>
                </a:solidFill>
              </a:rPr>
              <a:t>What are they doing?</a:t>
            </a:r>
          </a:p>
          <a:p>
            <a:pPr lvl="1"/>
            <a:r>
              <a:rPr lang="en-IE" altLang="ja-JP" sz="6000" dirty="0">
                <a:solidFill>
                  <a:schemeClr val="accent6">
                    <a:lumMod val="50000"/>
                  </a:schemeClr>
                </a:solidFill>
              </a:rPr>
              <a:t>They are swimming</a:t>
            </a:r>
          </a:p>
          <a:p>
            <a:pPr marL="365760" lvl="1" indent="0">
              <a:buNone/>
            </a:pPr>
            <a:endParaRPr lang="en-IE" altLang="ja-JP" sz="60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IE" sz="60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IE" sz="4000" dirty="0"/>
          </a:p>
          <a:p>
            <a:pPr lvl="1"/>
            <a:endParaRPr lang="en-IE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E46227-208E-B7B6-AB01-0C257363E44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628905" y="2890837"/>
            <a:ext cx="202882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51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2D7AD-A0F5-02DA-23EE-FB9850CA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7200" dirty="0">
                <a:solidFill>
                  <a:srgbClr val="FF0000"/>
                </a:solidFill>
              </a:rPr>
              <a:t>Let’s try some questions!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8195-31E5-9344-21AF-2971EA35B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485900"/>
            <a:ext cx="10187178" cy="5133975"/>
          </a:xfrm>
        </p:spPr>
        <p:txBody>
          <a:bodyPr>
            <a:normAutofit lnSpcReduction="10000"/>
          </a:bodyPr>
          <a:lstStyle/>
          <a:p>
            <a:pPr lvl="1"/>
            <a:r>
              <a:rPr lang="en-IE" altLang="ja-JP" sz="5400" dirty="0"/>
              <a:t>First, let’s review!</a:t>
            </a:r>
          </a:p>
          <a:p>
            <a:pPr lvl="2"/>
            <a:r>
              <a:rPr lang="en-IE" altLang="ja-JP" sz="5400" dirty="0">
                <a:solidFill>
                  <a:srgbClr val="7030A0"/>
                </a:solidFill>
              </a:rPr>
              <a:t>Are you…?</a:t>
            </a:r>
          </a:p>
          <a:p>
            <a:pPr lvl="3"/>
            <a:r>
              <a:rPr lang="en-IE" altLang="ja-JP" sz="5200" dirty="0">
                <a:solidFill>
                  <a:schemeClr val="accent6">
                    <a:lumMod val="50000"/>
                  </a:schemeClr>
                </a:solidFill>
              </a:rPr>
              <a:t>Yes, I am/No, I’m not</a:t>
            </a:r>
          </a:p>
          <a:p>
            <a:pPr lvl="3"/>
            <a:endParaRPr lang="en-IE" altLang="ja-JP" sz="5200" dirty="0">
              <a:solidFill>
                <a:schemeClr val="accent6">
                  <a:lumMod val="50000"/>
                </a:schemeClr>
              </a:solidFill>
            </a:endParaRPr>
          </a:p>
          <a:p>
            <a:pPr lvl="2"/>
            <a:r>
              <a:rPr lang="en-IE" altLang="ja-JP" sz="5400" dirty="0">
                <a:solidFill>
                  <a:srgbClr val="7030A0"/>
                </a:solidFill>
              </a:rPr>
              <a:t>Is he…?</a:t>
            </a:r>
          </a:p>
          <a:p>
            <a:pPr lvl="3"/>
            <a:r>
              <a:rPr lang="en-IE" altLang="ja-JP" sz="5200" dirty="0">
                <a:solidFill>
                  <a:schemeClr val="accent6">
                    <a:lumMod val="50000"/>
                  </a:schemeClr>
                </a:solidFill>
              </a:rPr>
              <a:t>Yes, he is / No, he isn’t</a:t>
            </a:r>
          </a:p>
          <a:p>
            <a:pPr lvl="1"/>
            <a:endParaRPr lang="en-IE" sz="60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IE" sz="4000" dirty="0"/>
          </a:p>
          <a:p>
            <a:pPr lvl="1"/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135350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2D7AD-A0F5-02DA-23EE-FB9850CA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7200" dirty="0">
                <a:solidFill>
                  <a:srgbClr val="FF0000"/>
                </a:solidFill>
              </a:rPr>
              <a:t>Let’s try some questions!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8195-31E5-9344-21AF-2971EA35B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485900"/>
            <a:ext cx="10187178" cy="5133975"/>
          </a:xfrm>
        </p:spPr>
        <p:txBody>
          <a:bodyPr>
            <a:normAutofit/>
          </a:bodyPr>
          <a:lstStyle/>
          <a:p>
            <a:pPr lvl="2"/>
            <a:r>
              <a:rPr lang="en-IE" altLang="ja-JP" sz="5200" dirty="0"/>
              <a:t>Is he reading a book?</a:t>
            </a:r>
          </a:p>
          <a:p>
            <a:pPr lvl="3"/>
            <a:r>
              <a:rPr lang="en-IE" altLang="ja-JP" sz="5000" dirty="0">
                <a:solidFill>
                  <a:srgbClr val="7030A0"/>
                </a:solidFill>
              </a:rPr>
              <a:t>No, he isn’t</a:t>
            </a:r>
          </a:p>
          <a:p>
            <a:pPr lvl="3"/>
            <a:endParaRPr lang="en-IE" altLang="ja-JP" sz="5000" dirty="0">
              <a:solidFill>
                <a:srgbClr val="7030A0"/>
              </a:solidFill>
            </a:endParaRPr>
          </a:p>
          <a:p>
            <a:pPr lvl="3"/>
            <a:r>
              <a:rPr lang="en-IE" altLang="ja-JP" sz="5000" dirty="0"/>
              <a:t>Are you studying English?</a:t>
            </a:r>
          </a:p>
          <a:p>
            <a:pPr lvl="4"/>
            <a:r>
              <a:rPr lang="en-IE" altLang="ja-JP" sz="5000" dirty="0">
                <a:solidFill>
                  <a:srgbClr val="7030A0"/>
                </a:solidFill>
              </a:rPr>
              <a:t>Yes, I am/Yes, we are.</a:t>
            </a:r>
          </a:p>
          <a:p>
            <a:pPr lvl="1"/>
            <a:endParaRPr lang="en-IE" sz="60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IE" sz="4000" dirty="0"/>
          </a:p>
          <a:p>
            <a:pPr lvl="1"/>
            <a:endParaRPr lang="en-IE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9E738E-77AA-5D2A-89B6-BEF9102496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8624" y="1624012"/>
            <a:ext cx="2005013" cy="200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28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116</TotalTime>
  <Words>229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Cambria</vt:lpstr>
      <vt:lpstr>Back to School 16x9</vt:lpstr>
      <vt:lpstr>I am watching TV now.</vt:lpstr>
      <vt:lpstr>現在進行形</vt:lpstr>
      <vt:lpstr>現在進行形</vt:lpstr>
      <vt:lpstr>現在進行形</vt:lpstr>
      <vt:lpstr>現在進行形</vt:lpstr>
      <vt:lpstr>Let’s make a sentence!</vt:lpstr>
      <vt:lpstr>Let’s make a sentence!</vt:lpstr>
      <vt:lpstr>Let’s try some questions!</vt:lpstr>
      <vt:lpstr>Let’s try some questions!</vt:lpstr>
      <vt:lpstr>Great job!!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watching TV now.</dc:title>
  <dc:creator>Amee OCB</dc:creator>
  <cp:lastModifiedBy>Amee OCB</cp:lastModifiedBy>
  <cp:revision>5</cp:revision>
  <dcterms:created xsi:type="dcterms:W3CDTF">2022-11-05T14:57:21Z</dcterms:created>
  <dcterms:modified xsi:type="dcterms:W3CDTF">2022-11-06T23:54:40Z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