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6858000" cy="9906000" type="A4"/>
  <p:notesSz cx="673893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6" d="100"/>
          <a:sy n="56" d="100"/>
        </p:scale>
        <p:origin x="200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0207" cy="495348"/>
          </a:xfrm>
          <a:prstGeom prst="rect">
            <a:avLst/>
          </a:prstGeom>
        </p:spPr>
        <p:txBody>
          <a:bodyPr vert="horz" lIns="94915" tIns="47458" rIns="94915" bIns="4745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7172" y="1"/>
            <a:ext cx="2920207" cy="495348"/>
          </a:xfrm>
          <a:prstGeom prst="rect">
            <a:avLst/>
          </a:prstGeom>
        </p:spPr>
        <p:txBody>
          <a:bodyPr vert="horz" lIns="94915" tIns="47458" rIns="94915" bIns="47458" rtlCol="0"/>
          <a:lstStyle>
            <a:lvl1pPr algn="r">
              <a:defRPr sz="1300"/>
            </a:lvl1pPr>
          </a:lstStyle>
          <a:p>
            <a:fld id="{027DDCCA-9960-4AC7-B719-8567711E35B4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6638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15" tIns="47458" rIns="94915" bIns="4745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4" y="4751219"/>
            <a:ext cx="5391150" cy="3887362"/>
          </a:xfrm>
          <a:prstGeom prst="rect">
            <a:avLst/>
          </a:prstGeom>
        </p:spPr>
        <p:txBody>
          <a:bodyPr vert="horz" lIns="94915" tIns="47458" rIns="94915" bIns="4745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0207" cy="495346"/>
          </a:xfrm>
          <a:prstGeom prst="rect">
            <a:avLst/>
          </a:prstGeom>
        </p:spPr>
        <p:txBody>
          <a:bodyPr vert="horz" lIns="94915" tIns="47458" rIns="94915" bIns="4745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7172" y="9377317"/>
            <a:ext cx="2920207" cy="495346"/>
          </a:xfrm>
          <a:prstGeom prst="rect">
            <a:avLst/>
          </a:prstGeom>
        </p:spPr>
        <p:txBody>
          <a:bodyPr vert="horz" lIns="94915" tIns="47458" rIns="94915" bIns="47458" rtlCol="0" anchor="b"/>
          <a:lstStyle>
            <a:lvl1pPr algn="r">
              <a:defRPr sz="1300"/>
            </a:lvl1pPr>
          </a:lstStyle>
          <a:p>
            <a:fld id="{7CA2E280-986A-404C-A03C-148FCAB2E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295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A2E280-986A-404C-A03C-148FCAB2E65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564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A2E280-986A-404C-A03C-148FCAB2E65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654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84D0-31A3-4BEE-98B7-73D4650596EA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15F4-7632-4251-90CE-621058073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0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84D0-31A3-4BEE-98B7-73D4650596EA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15F4-7632-4251-90CE-621058073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34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84D0-31A3-4BEE-98B7-73D4650596EA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15F4-7632-4251-90CE-621058073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712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84D0-31A3-4BEE-98B7-73D4650596EA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15F4-7632-4251-90CE-621058073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510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84D0-31A3-4BEE-98B7-73D4650596EA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15F4-7632-4251-90CE-621058073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995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84D0-31A3-4BEE-98B7-73D4650596EA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15F4-7632-4251-90CE-621058073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296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84D0-31A3-4BEE-98B7-73D4650596EA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15F4-7632-4251-90CE-621058073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311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84D0-31A3-4BEE-98B7-73D4650596EA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15F4-7632-4251-90CE-621058073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8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84D0-31A3-4BEE-98B7-73D4650596EA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15F4-7632-4251-90CE-621058073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54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84D0-31A3-4BEE-98B7-73D4650596EA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15F4-7632-4251-90CE-621058073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0517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84D0-31A3-4BEE-98B7-73D4650596EA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15F4-7632-4251-90CE-621058073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92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684D0-31A3-4BEE-98B7-73D4650596EA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F15F4-7632-4251-90CE-621058073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349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2734C0-35FB-4FFF-B3D5-7C1FCDB79D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3895"/>
            <a:ext cx="6858000" cy="580274"/>
          </a:xfrm>
        </p:spPr>
        <p:txBody>
          <a:bodyPr>
            <a:noAutofit/>
          </a:bodyPr>
          <a:lstStyle/>
          <a:p>
            <a:r>
              <a:rPr kumimoji="1" lang="ja-JP" altLang="en-US" sz="2800" dirty="0"/>
              <a:t>タブレットで調べる！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0A4D99DD-F980-4DEB-9160-3707EDDE6A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507708"/>
              </p:ext>
            </p:extLst>
          </p:nvPr>
        </p:nvGraphicFramePr>
        <p:xfrm>
          <a:off x="45000" y="3341102"/>
          <a:ext cx="6768000" cy="20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000">
                  <a:extLst>
                    <a:ext uri="{9D8B030D-6E8A-4147-A177-3AD203B41FA5}">
                      <a16:colId xmlns:a16="http://schemas.microsoft.com/office/drawing/2014/main" val="3526799592"/>
                    </a:ext>
                  </a:extLst>
                </a:gridCol>
                <a:gridCol w="2256000">
                  <a:extLst>
                    <a:ext uri="{9D8B030D-6E8A-4147-A177-3AD203B41FA5}">
                      <a16:colId xmlns:a16="http://schemas.microsoft.com/office/drawing/2014/main" val="1496914048"/>
                    </a:ext>
                  </a:extLst>
                </a:gridCol>
                <a:gridCol w="2256000">
                  <a:extLst>
                    <a:ext uri="{9D8B030D-6E8A-4147-A177-3AD203B41FA5}">
                      <a16:colId xmlns:a16="http://schemas.microsoft.com/office/drawing/2014/main" val="933015743"/>
                    </a:ext>
                  </a:extLst>
                </a:gridCol>
              </a:tblGrid>
              <a:tr h="2016000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1. Can you tell me where to </a:t>
                      </a:r>
                      <a:r>
                        <a:rPr kumimoji="1" lang="en-US" altLang="ja-JP" sz="1600" b="1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buy bread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?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kumimoji="1" lang="en-US" altLang="ja-JP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kumimoji="1" lang="en-US" altLang="ja-JP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答え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: __________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2. Can you tell me where to </a:t>
                      </a:r>
                      <a:r>
                        <a:rPr kumimoji="1" lang="en-US" altLang="ja-JP" sz="1600" b="1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eat ramen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?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kumimoji="1" lang="en-US" altLang="ja-JP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kumimoji="1" lang="en-US" altLang="ja-JP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答え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: __________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3. Can you tell me where to </a:t>
                      </a:r>
                      <a:r>
                        <a:rPr kumimoji="1" lang="en-US" altLang="ja-JP" sz="1500" b="1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enjoy sushi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?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kumimoji="1" lang="en-US" altLang="ja-JP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kumimoji="1" lang="en-US" altLang="ja-JP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答え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: __________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499955"/>
                  </a:ext>
                </a:extLst>
              </a:tr>
            </a:tbl>
          </a:graphicData>
        </a:graphic>
      </p:graphicFrame>
      <p:graphicFrame>
        <p:nvGraphicFramePr>
          <p:cNvPr id="6" name="表 4">
            <a:extLst>
              <a:ext uri="{FF2B5EF4-FFF2-40B4-BE49-F238E27FC236}">
                <a16:creationId xmlns:a16="http://schemas.microsoft.com/office/drawing/2014/main" id="{95A854D8-608D-4C34-9B4D-2A1857E229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637537"/>
              </p:ext>
            </p:extLst>
          </p:nvPr>
        </p:nvGraphicFramePr>
        <p:xfrm>
          <a:off x="45000" y="5848636"/>
          <a:ext cx="6768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000">
                  <a:extLst>
                    <a:ext uri="{9D8B030D-6E8A-4147-A177-3AD203B41FA5}">
                      <a16:colId xmlns:a16="http://schemas.microsoft.com/office/drawing/2014/main" val="3526799592"/>
                    </a:ext>
                  </a:extLst>
                </a:gridCol>
                <a:gridCol w="2256000">
                  <a:extLst>
                    <a:ext uri="{9D8B030D-6E8A-4147-A177-3AD203B41FA5}">
                      <a16:colId xmlns:a16="http://schemas.microsoft.com/office/drawing/2014/main" val="1496914048"/>
                    </a:ext>
                  </a:extLst>
                </a:gridCol>
                <a:gridCol w="2256000">
                  <a:extLst>
                    <a:ext uri="{9D8B030D-6E8A-4147-A177-3AD203B41FA5}">
                      <a16:colId xmlns:a16="http://schemas.microsoft.com/office/drawing/2014/main" val="933015743"/>
                    </a:ext>
                  </a:extLst>
                </a:gridCol>
              </a:tblGrid>
              <a:tr h="2016000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4. Can you tell me where to </a:t>
                      </a:r>
                      <a:r>
                        <a:rPr kumimoji="1" lang="en-US" altLang="ja-JP" sz="1600" b="1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see the northern lights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?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kumimoji="1" lang="en-US" altLang="ja-JP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答え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: __________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5. Can you tell me where to </a:t>
                      </a:r>
                      <a:r>
                        <a:rPr kumimoji="1" lang="en-US" altLang="ja-JP" sz="1600" b="1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see the Grand Canyon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?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kumimoji="1" lang="en-US" altLang="ja-JP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答え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: __________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6. Can you tell me where to </a:t>
                      </a:r>
                      <a:r>
                        <a:rPr kumimoji="1" lang="en-US" altLang="ja-JP" sz="1600" b="1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see the Nazca Lines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?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kumimoji="1" lang="en-US" altLang="ja-JP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答え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: __________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774552"/>
                  </a:ext>
                </a:extLst>
              </a:tr>
              <a:tr h="2016000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7. Can you tell me where to </a:t>
                      </a:r>
                      <a:r>
                        <a:rPr kumimoji="1" lang="en-US" altLang="ja-JP" sz="1600" b="1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drink a mango lassi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?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kumimoji="1" lang="en-US" altLang="ja-JP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答え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: __________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8. Can you tell me where to </a:t>
                      </a:r>
                      <a:r>
                        <a:rPr kumimoji="1" lang="en-US" altLang="ja-JP" sz="1600" b="1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eat tacos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?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kumimoji="1" lang="en-US" altLang="ja-JP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kumimoji="1" lang="en-US" altLang="ja-JP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答え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: __________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9. Can you tell me where to </a:t>
                      </a:r>
                      <a:r>
                        <a:rPr kumimoji="1" lang="en-US" altLang="ja-JP" sz="1600" b="1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watch a haka dance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?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kumimoji="1" lang="en-US" altLang="ja-JP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答え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: __________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5647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AC6B530-4C9E-A9F3-ADAB-E4F056C321EC}"/>
              </a:ext>
            </a:extLst>
          </p:cNvPr>
          <p:cNvSpPr txBox="1"/>
          <p:nvPr/>
        </p:nvSpPr>
        <p:spPr>
          <a:xfrm>
            <a:off x="0" y="2965752"/>
            <a:ext cx="3698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Comic Sans MS" panose="030F0702030302020204" pitchFamily="66" charset="0"/>
              </a:rPr>
              <a:t>西条市に </a:t>
            </a:r>
            <a:r>
              <a:rPr lang="en-US" altLang="ja-JP" dirty="0">
                <a:latin typeface="Comic Sans MS" panose="030F0702030302020204" pitchFamily="66" charset="0"/>
              </a:rPr>
              <a:t>(In </a:t>
            </a:r>
            <a:r>
              <a:rPr lang="en-US" altLang="ja-JP" dirty="0" err="1">
                <a:latin typeface="Comic Sans MS" panose="030F0702030302020204" pitchFamily="66" charset="0"/>
              </a:rPr>
              <a:t>Saijo</a:t>
            </a:r>
            <a:r>
              <a:rPr lang="en-US" altLang="ja-JP" dirty="0">
                <a:latin typeface="Comic Sans MS" panose="030F0702030302020204" pitchFamily="66" charset="0"/>
              </a:rPr>
              <a:t>)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1B8286-A420-9E40-527F-D13EFF2CEFE1}"/>
              </a:ext>
            </a:extLst>
          </p:cNvPr>
          <p:cNvSpPr txBox="1"/>
          <p:nvPr/>
        </p:nvSpPr>
        <p:spPr>
          <a:xfrm>
            <a:off x="9488" y="5472219"/>
            <a:ext cx="3698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Comic Sans MS" panose="030F0702030302020204" pitchFamily="66" charset="0"/>
              </a:rPr>
              <a:t>外国に </a:t>
            </a:r>
            <a:r>
              <a:rPr lang="en-US" altLang="ja-JP" dirty="0">
                <a:latin typeface="Comic Sans MS" panose="030F0702030302020204" pitchFamily="66" charset="0"/>
              </a:rPr>
              <a:t>(Abroad)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9F9339-BE6D-5EFE-3F4D-3A9287F25E41}"/>
              </a:ext>
            </a:extLst>
          </p:cNvPr>
          <p:cNvSpPr txBox="1"/>
          <p:nvPr/>
        </p:nvSpPr>
        <p:spPr>
          <a:xfrm>
            <a:off x="0" y="-11949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My name is _____________________________ Class 2</a:t>
            </a:r>
            <a:r>
              <a:rPr lang="ja-JP" altLang="en-US" sz="1200" dirty="0">
                <a:latin typeface="Comic Sans MS" panose="030F0702030302020204" pitchFamily="66" charset="0"/>
              </a:rPr>
              <a:t>の</a:t>
            </a:r>
            <a:r>
              <a:rPr lang="en-US" altLang="ja-JP" sz="1200" dirty="0">
                <a:latin typeface="Comic Sans MS" panose="030F0702030302020204" pitchFamily="66" charset="0"/>
              </a:rPr>
              <a:t>__ Date __________________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9D4A69-F41D-47A7-9CF6-137B63775011}"/>
              </a:ext>
            </a:extLst>
          </p:cNvPr>
          <p:cNvSpPr txBox="1"/>
          <p:nvPr/>
        </p:nvSpPr>
        <p:spPr>
          <a:xfrm>
            <a:off x="980881" y="746431"/>
            <a:ext cx="4691306" cy="2154436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>
                <a:latin typeface="Comic Sans MS" panose="030F0702030302020204" pitchFamily="66" charset="0"/>
              </a:rPr>
              <a:t>Conversation (</a:t>
            </a:r>
            <a:r>
              <a:rPr kumimoji="1" lang="ja-JP" altLang="en-US" sz="1600" b="1" dirty="0">
                <a:latin typeface="Comic Sans MS" panose="030F0702030302020204" pitchFamily="66" charset="0"/>
              </a:rPr>
              <a:t>会話</a:t>
            </a:r>
            <a:r>
              <a:rPr kumimoji="1" lang="en-US" altLang="ja-JP" sz="1600" b="1" dirty="0">
                <a:latin typeface="Comic Sans MS" panose="030F0702030302020204" pitchFamily="66" charset="0"/>
              </a:rPr>
              <a:t>)</a:t>
            </a:r>
          </a:p>
          <a:p>
            <a:pPr>
              <a:lnSpc>
                <a:spcPct val="200000"/>
              </a:lnSpc>
            </a:pPr>
            <a:r>
              <a:rPr kumimoji="1" lang="ja-JP" altLang="en-US" sz="1400" dirty="0">
                <a:latin typeface="Comic Sans MS" panose="030F0702030302020204" pitchFamily="66" charset="0"/>
              </a:rPr>
              <a:t>生徒</a:t>
            </a:r>
            <a:r>
              <a:rPr kumimoji="1" lang="en-US" altLang="ja-JP" sz="1400" dirty="0">
                <a:latin typeface="Comic Sans MS" panose="030F0702030302020204" pitchFamily="66" charset="0"/>
              </a:rPr>
              <a:t>: Number </a:t>
            </a:r>
            <a:r>
              <a:rPr kumimoji="1" lang="en-US" altLang="ja-JP" sz="1400" b="1" u="sng" dirty="0">
                <a:latin typeface="Comic Sans MS" panose="030F0702030302020204" pitchFamily="66" charset="0"/>
              </a:rPr>
              <a:t>1</a:t>
            </a:r>
            <a:r>
              <a:rPr kumimoji="1" lang="en-US" altLang="ja-JP" sz="1400" dirty="0">
                <a:latin typeface="Comic Sans MS" panose="030F0702030302020204" pitchFamily="66" charset="0"/>
              </a:rPr>
              <a:t>, please. </a:t>
            </a:r>
          </a:p>
          <a:p>
            <a:pPr algn="r">
              <a:lnSpc>
                <a:spcPct val="200000"/>
              </a:lnSpc>
            </a:pPr>
            <a:r>
              <a:rPr kumimoji="1" lang="ja-JP" altLang="en-US" sz="1400" dirty="0">
                <a:latin typeface="Comic Sans MS" panose="030F0702030302020204" pitchFamily="66" charset="0"/>
              </a:rPr>
              <a:t>先生</a:t>
            </a:r>
            <a:r>
              <a:rPr kumimoji="1" lang="en-US" altLang="ja-JP" sz="1400" dirty="0">
                <a:latin typeface="Comic Sans MS" panose="030F0702030302020204" pitchFamily="66" charset="0"/>
              </a:rPr>
              <a:t>: Can you tell me where to </a:t>
            </a:r>
            <a:r>
              <a:rPr kumimoji="1" lang="en-US" altLang="ja-JP" sz="1400" b="1" u="sng" dirty="0">
                <a:latin typeface="Comic Sans MS" panose="030F0702030302020204" pitchFamily="66" charset="0"/>
              </a:rPr>
              <a:t>buy bread</a:t>
            </a:r>
            <a:r>
              <a:rPr kumimoji="1" lang="en-US" altLang="ja-JP" sz="1400" dirty="0">
                <a:latin typeface="Comic Sans MS" panose="030F0702030302020204" pitchFamily="66" charset="0"/>
              </a:rPr>
              <a:t>?</a:t>
            </a:r>
          </a:p>
          <a:p>
            <a:pPr>
              <a:lnSpc>
                <a:spcPct val="200000"/>
              </a:lnSpc>
            </a:pPr>
            <a:r>
              <a:rPr kumimoji="1" lang="ja-JP" altLang="en-US" sz="1400" dirty="0">
                <a:latin typeface="Comic Sans MS" panose="030F0702030302020204" pitchFamily="66" charset="0"/>
              </a:rPr>
              <a:t>生徒</a:t>
            </a:r>
            <a:r>
              <a:rPr kumimoji="1" lang="en-US" altLang="ja-JP" sz="1400" dirty="0">
                <a:latin typeface="Comic Sans MS" panose="030F0702030302020204" pitchFamily="66" charset="0"/>
              </a:rPr>
              <a:t>: Yes. I can tell you where to </a:t>
            </a:r>
            <a:r>
              <a:rPr kumimoji="1" lang="en-US" altLang="ja-JP" sz="1400" b="1" u="sng" dirty="0">
                <a:latin typeface="Comic Sans MS" panose="030F0702030302020204" pitchFamily="66" charset="0"/>
              </a:rPr>
              <a:t>buy bread</a:t>
            </a:r>
            <a:r>
              <a:rPr kumimoji="1" lang="en-US" altLang="ja-JP" sz="1400" dirty="0">
                <a:latin typeface="Comic Sans MS" panose="030F0702030302020204" pitchFamily="66" charset="0"/>
              </a:rPr>
              <a:t>. </a:t>
            </a:r>
          </a:p>
          <a:p>
            <a:pPr>
              <a:lnSpc>
                <a:spcPct val="200000"/>
              </a:lnSpc>
            </a:pPr>
            <a:r>
              <a:rPr kumimoji="1" lang="en-US" altLang="ja-JP" sz="1400" dirty="0">
                <a:latin typeface="Comic Sans MS" panose="030F0702030302020204" pitchFamily="66" charset="0"/>
              </a:rPr>
              <a:t>You can </a:t>
            </a:r>
            <a:r>
              <a:rPr kumimoji="1" lang="en-US" altLang="ja-JP" sz="1400" b="1" u="sng" dirty="0">
                <a:latin typeface="Comic Sans MS" panose="030F0702030302020204" pitchFamily="66" charset="0"/>
              </a:rPr>
              <a:t>buy bread</a:t>
            </a:r>
            <a:r>
              <a:rPr kumimoji="1" lang="en-US" altLang="ja-JP" sz="1400" dirty="0">
                <a:latin typeface="Comic Sans MS" panose="030F0702030302020204" pitchFamily="66" charset="0"/>
              </a:rPr>
              <a:t> (at</a:t>
            </a:r>
            <a:r>
              <a:rPr kumimoji="1" lang="ja-JP" altLang="en-US" sz="1400" dirty="0">
                <a:latin typeface="Comic Sans MS" panose="030F0702030302020204" pitchFamily="66" charset="0"/>
              </a:rPr>
              <a:t>か</a:t>
            </a:r>
            <a:r>
              <a:rPr kumimoji="1" lang="en-US" altLang="ja-JP" sz="1400" dirty="0">
                <a:latin typeface="Comic Sans MS" panose="030F0702030302020204" pitchFamily="66" charset="0"/>
              </a:rPr>
              <a:t>in) </a:t>
            </a:r>
            <a:r>
              <a:rPr kumimoji="1" lang="en-US" altLang="ja-JP" sz="1400" b="1" u="sng" dirty="0" err="1">
                <a:latin typeface="Comic Sans MS" panose="030F0702030302020204" pitchFamily="66" charset="0"/>
              </a:rPr>
              <a:t>Panya</a:t>
            </a:r>
            <a:r>
              <a:rPr kumimoji="1" lang="en-US" altLang="ja-JP" sz="1400" b="1" u="sng" dirty="0">
                <a:latin typeface="Comic Sans MS" panose="030F0702030302020204" pitchFamily="66" charset="0"/>
              </a:rPr>
              <a:t> no Panda</a:t>
            </a:r>
            <a:r>
              <a:rPr kumimoji="1" lang="en-US" altLang="ja-JP" sz="1400" dirty="0">
                <a:latin typeface="Comic Sans MS" panose="030F0702030302020204" pitchFamily="66" charset="0"/>
              </a:rPr>
              <a:t>. </a:t>
            </a:r>
          </a:p>
          <a:p>
            <a:r>
              <a:rPr kumimoji="1" lang="en-US" altLang="ja-JP" sz="300" dirty="0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  <a:endParaRPr kumimoji="1" lang="ja-JP" altLang="en-US" sz="3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7DBAB94-CA49-4E2C-ACFE-EFBA70E3BFE9}"/>
              </a:ext>
            </a:extLst>
          </p:cNvPr>
          <p:cNvSpPr txBox="1"/>
          <p:nvPr/>
        </p:nvSpPr>
        <p:spPr>
          <a:xfrm>
            <a:off x="553423" y="4866143"/>
            <a:ext cx="18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err="1">
                <a:solidFill>
                  <a:srgbClr val="FF0000"/>
                </a:solidFill>
                <a:latin typeface="Bradley Hand ITC" panose="03070402050302030203" pitchFamily="66" charset="0"/>
              </a:rPr>
              <a:t>Panya</a:t>
            </a:r>
            <a:r>
              <a:rPr kumimoji="1" lang="en-US" altLang="ja-JP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 no Panda</a:t>
            </a:r>
            <a:endParaRPr kumimoji="1" lang="ja-JP" altLang="en-US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CF1CD95D-5D4C-4E64-9C33-E8934147A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00" y="1144359"/>
            <a:ext cx="871804" cy="173751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D5AD85C8-3769-4235-B4DB-7A9DEE5083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4108" y="1149826"/>
            <a:ext cx="1164437" cy="1737511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2B643B6-839E-4A1B-88A6-17645891AA47}"/>
              </a:ext>
            </a:extLst>
          </p:cNvPr>
          <p:cNvSpPr txBox="1"/>
          <p:nvPr/>
        </p:nvSpPr>
        <p:spPr>
          <a:xfrm>
            <a:off x="3724484" y="2214789"/>
            <a:ext cx="10924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/>
              <a:t>○○を動詞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9CCDCA2-1B5C-4DBF-9005-C42DC7AFB9F6}"/>
              </a:ext>
            </a:extLst>
          </p:cNvPr>
          <p:cNvSpPr txBox="1"/>
          <p:nvPr/>
        </p:nvSpPr>
        <p:spPr>
          <a:xfrm>
            <a:off x="4506982" y="1781414"/>
            <a:ext cx="10924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/>
              <a:t>○○を動詞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0B58150-3C8F-4CA0-93B4-BA8E5527FAE8}"/>
              </a:ext>
            </a:extLst>
          </p:cNvPr>
          <p:cNvSpPr txBox="1"/>
          <p:nvPr/>
        </p:nvSpPr>
        <p:spPr>
          <a:xfrm>
            <a:off x="3455693" y="2648964"/>
            <a:ext cx="10924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Comic Sans MS" panose="030F0702030302020204" pitchFamily="66" charset="0"/>
              </a:rPr>
              <a:t>どこで</a:t>
            </a:r>
            <a:r>
              <a:rPr kumimoji="1" lang="en-US" altLang="ja-JP" sz="1000" dirty="0">
                <a:latin typeface="Comic Sans MS" panose="030F0702030302020204" pitchFamily="66" charset="0"/>
              </a:rPr>
              <a:t>/</a:t>
            </a:r>
            <a:r>
              <a:rPr kumimoji="1" lang="ja-JP" altLang="en-US" sz="1000" dirty="0">
                <a:latin typeface="Comic Sans MS" panose="030F0702030302020204" pitchFamily="66" charset="0"/>
              </a:rPr>
              <a:t>何国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EF6BA8C-DFBB-43F1-B463-9751EBF2CD2A}"/>
              </a:ext>
            </a:extLst>
          </p:cNvPr>
          <p:cNvSpPr txBox="1"/>
          <p:nvPr/>
        </p:nvSpPr>
        <p:spPr>
          <a:xfrm>
            <a:off x="45000" y="6535633"/>
            <a:ext cx="165149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20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ノーザーン    ライツ</a:t>
            </a:r>
            <a:endParaRPr lang="ja-JP" altLang="en-US" sz="12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F3838E8-0A1D-4F47-BFB6-57D0387E8E32}"/>
              </a:ext>
            </a:extLst>
          </p:cNvPr>
          <p:cNvSpPr txBox="1"/>
          <p:nvPr/>
        </p:nvSpPr>
        <p:spPr>
          <a:xfrm>
            <a:off x="2202613" y="6535632"/>
            <a:ext cx="16931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20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グランド  キャニョン</a:t>
            </a:r>
            <a:endParaRPr lang="ja-JP" altLang="en-US" sz="12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67715BC-2499-4FB2-ABF5-DBB1AB32AA20}"/>
              </a:ext>
            </a:extLst>
          </p:cNvPr>
          <p:cNvSpPr txBox="1"/>
          <p:nvPr/>
        </p:nvSpPr>
        <p:spPr>
          <a:xfrm>
            <a:off x="4401878" y="6530417"/>
            <a:ext cx="165149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20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ナズカー ラインズ</a:t>
            </a:r>
            <a:endParaRPr lang="ja-JP" altLang="en-US" sz="1200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33F9900-55BE-4363-8A00-F8253693D54D}"/>
              </a:ext>
            </a:extLst>
          </p:cNvPr>
          <p:cNvSpPr txBox="1"/>
          <p:nvPr/>
        </p:nvSpPr>
        <p:spPr>
          <a:xfrm>
            <a:off x="-125208" y="8552357"/>
            <a:ext cx="165149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20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マンゴー ラシー</a:t>
            </a:r>
            <a:endParaRPr lang="ja-JP" altLang="en-US" sz="12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38E159E-6A18-4464-A10B-CB26EEB4DA8A}"/>
              </a:ext>
            </a:extLst>
          </p:cNvPr>
          <p:cNvSpPr txBox="1"/>
          <p:nvPr/>
        </p:nvSpPr>
        <p:spPr>
          <a:xfrm>
            <a:off x="3144487" y="8183987"/>
            <a:ext cx="161672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20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タコーズ</a:t>
            </a:r>
            <a:endParaRPr lang="ja-JP" altLang="en-US" sz="12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EFFDAFD-4DF2-47D6-A875-28248D39DD40}"/>
              </a:ext>
            </a:extLst>
          </p:cNvPr>
          <p:cNvSpPr txBox="1"/>
          <p:nvPr/>
        </p:nvSpPr>
        <p:spPr>
          <a:xfrm>
            <a:off x="4340217" y="8552357"/>
            <a:ext cx="98607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20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ハカー</a:t>
            </a:r>
            <a:endParaRPr lang="ja-JP" altLang="en-US" sz="1200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784697D-D2BA-43E3-B0C7-2D9CF8BCCC88}"/>
              </a:ext>
            </a:extLst>
          </p:cNvPr>
          <p:cNvSpPr txBox="1"/>
          <p:nvPr/>
        </p:nvSpPr>
        <p:spPr>
          <a:xfrm>
            <a:off x="1597657" y="2645604"/>
            <a:ext cx="10924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/>
              <a:t>○○を動詞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0C44B1C-4B1F-4A96-AFAC-7E62D697A995}"/>
              </a:ext>
            </a:extLst>
          </p:cNvPr>
          <p:cNvSpPr/>
          <p:nvPr/>
        </p:nvSpPr>
        <p:spPr>
          <a:xfrm>
            <a:off x="-2618509" y="346363"/>
            <a:ext cx="2438400" cy="79799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1 per student</a:t>
            </a:r>
            <a:endParaRPr kumimoji="1" lang="ja-JP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吹き出し: 左矢印 23">
            <a:extLst>
              <a:ext uri="{FF2B5EF4-FFF2-40B4-BE49-F238E27FC236}">
                <a16:creationId xmlns:a16="http://schemas.microsoft.com/office/drawing/2014/main" id="{0D5480C5-228A-4A38-877D-1C7DEC2779E6}"/>
              </a:ext>
            </a:extLst>
          </p:cNvPr>
          <p:cNvSpPr/>
          <p:nvPr/>
        </p:nvSpPr>
        <p:spPr>
          <a:xfrm>
            <a:off x="2137773" y="2792214"/>
            <a:ext cx="7130750" cy="708841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32564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rgbClr val="FF0000"/>
                </a:solidFill>
                <a:latin typeface="Comic Sans MS" panose="030F0702030302020204" pitchFamily="66" charset="0"/>
              </a:rPr>
              <a:t>Your city</a:t>
            </a:r>
            <a:endParaRPr kumimoji="1" lang="ja-JP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吹き出し: 左矢印 34">
            <a:extLst>
              <a:ext uri="{FF2B5EF4-FFF2-40B4-BE49-F238E27FC236}">
                <a16:creationId xmlns:a16="http://schemas.microsoft.com/office/drawing/2014/main" id="{E93BB6C5-D4E0-4AAA-A742-39DD58FD701D}"/>
              </a:ext>
            </a:extLst>
          </p:cNvPr>
          <p:cNvSpPr/>
          <p:nvPr/>
        </p:nvSpPr>
        <p:spPr>
          <a:xfrm>
            <a:off x="4761208" y="2248215"/>
            <a:ext cx="6337321" cy="708841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2716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rgbClr val="FF0000"/>
                </a:solidFill>
                <a:latin typeface="Comic Sans MS" panose="030F0702030302020204" pitchFamily="66" charset="0"/>
              </a:rPr>
              <a:t>Local bakery</a:t>
            </a:r>
            <a:endParaRPr kumimoji="1" lang="ja-JP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30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図 25">
            <a:extLst>
              <a:ext uri="{FF2B5EF4-FFF2-40B4-BE49-F238E27FC236}">
                <a16:creationId xmlns:a16="http://schemas.microsoft.com/office/drawing/2014/main" id="{F0272C42-AAF4-4BB5-8F65-6584FBCEF5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478" y="515"/>
            <a:ext cx="5631058" cy="495000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CEE000DD-0AE4-4178-B975-63E323B86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478" y="4950515"/>
            <a:ext cx="5631058" cy="4950000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E742CB1-2997-4D9C-9C39-1505B8EBAB2D}"/>
              </a:ext>
            </a:extLst>
          </p:cNvPr>
          <p:cNvSpPr/>
          <p:nvPr/>
        </p:nvSpPr>
        <p:spPr>
          <a:xfrm>
            <a:off x="-2618509" y="346363"/>
            <a:ext cx="2438400" cy="289975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I print this out on colored paper and cut in half.</a:t>
            </a:r>
          </a:p>
          <a:p>
            <a:pPr algn="ctr"/>
            <a:r>
              <a:rPr kumimoji="1" lang="en-US" altLang="ja-JP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1 per group</a:t>
            </a:r>
            <a:endParaRPr kumimoji="1" lang="ja-JP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301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</TotalTime>
  <Words>261</Words>
  <Application>Microsoft Office PowerPoint</Application>
  <PresentationFormat>A4 210 x 297 mm</PresentationFormat>
  <Paragraphs>59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游ゴシック</vt:lpstr>
      <vt:lpstr>Arial</vt:lpstr>
      <vt:lpstr>Bradley Hand ITC</vt:lpstr>
      <vt:lpstr>Calibri</vt:lpstr>
      <vt:lpstr>Calibri Light</vt:lpstr>
      <vt:lpstr>Comic Sans MS</vt:lpstr>
      <vt:lpstr>Verdana</vt:lpstr>
      <vt:lpstr>Office テーマ</vt:lpstr>
      <vt:lpstr>タブレットで調べる！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シャーロット　バリック</dc:creator>
  <cp:lastModifiedBy>シャーロット　バリック</cp:lastModifiedBy>
  <cp:revision>20</cp:revision>
  <cp:lastPrinted>2022-11-10T06:18:15Z</cp:lastPrinted>
  <dcterms:created xsi:type="dcterms:W3CDTF">2022-10-21T06:08:11Z</dcterms:created>
  <dcterms:modified xsi:type="dcterms:W3CDTF">2022-11-10T07:12:08Z</dcterms:modified>
</cp:coreProperties>
</file>