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AF95-33AB-4B2B-ABB4-2ABC873584D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B797-EA06-4216-BAC0-10EF49952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22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AF95-33AB-4B2B-ABB4-2ABC873584D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B797-EA06-4216-BAC0-10EF49952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4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AF95-33AB-4B2B-ABB4-2ABC873584D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B797-EA06-4216-BAC0-10EF49952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14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AF95-33AB-4B2B-ABB4-2ABC873584D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B797-EA06-4216-BAC0-10EF49952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0046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AF95-33AB-4B2B-ABB4-2ABC873584D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B797-EA06-4216-BAC0-10EF49952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6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AF95-33AB-4B2B-ABB4-2ABC873584D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B797-EA06-4216-BAC0-10EF49952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8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AF95-33AB-4B2B-ABB4-2ABC873584D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B797-EA06-4216-BAC0-10EF49952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63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AF95-33AB-4B2B-ABB4-2ABC873584D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B797-EA06-4216-BAC0-10EF49952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41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AF95-33AB-4B2B-ABB4-2ABC873584D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B797-EA06-4216-BAC0-10EF49952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92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AF95-33AB-4B2B-ABB4-2ABC873584D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B797-EA06-4216-BAC0-10EF49952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933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AF95-33AB-4B2B-ABB4-2ABC873584D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BB797-EA06-4216-BAC0-10EF49952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38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5AF95-33AB-4B2B-ABB4-2ABC873584D3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BB797-EA06-4216-BAC0-10EF499521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34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200025" y="228600"/>
            <a:ext cx="11687175" cy="5686425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53661" y="1431852"/>
            <a:ext cx="9144000" cy="2387600"/>
          </a:xfrm>
        </p:spPr>
        <p:txBody>
          <a:bodyPr/>
          <a:lstStyle/>
          <a:p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Unit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8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Review</a:t>
            </a:r>
            <a:b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(be + </a:t>
            </a:r>
            <a:r>
              <a:rPr lang="ja-JP" altLang="en-US" dirty="0">
                <a:latin typeface="Comic Sans MS" panose="030F0702030302020204" pitchFamily="66" charset="0"/>
                <a:ea typeface="HGP創英角ｺﾞｼｯｸUB" panose="020B0900000000000000" pitchFamily="50" charset="-128"/>
              </a:rPr>
              <a:t>～</a:t>
            </a:r>
            <a:r>
              <a:rPr lang="en-US" altLang="ja-JP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ing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097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Story 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 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Key Sentence 31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39077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 watch TV.</a:t>
            </a:r>
          </a:p>
          <a:p>
            <a:pPr marL="0" indent="0">
              <a:buNone/>
            </a:pP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 </a:t>
            </a:r>
            <a:r>
              <a:rPr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am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watch</a:t>
            </a:r>
            <a:r>
              <a:rPr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ing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TV.</a:t>
            </a:r>
          </a:p>
          <a:p>
            <a:pPr marL="0" indent="0">
              <a:buNone/>
            </a:pP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私はテレビを見る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私はテレビを</a:t>
            </a:r>
            <a:r>
              <a:rPr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見ている</a:t>
            </a:r>
            <a:endParaRPr lang="en-US" altLang="ja-JP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He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She      watch</a:t>
            </a:r>
            <a:r>
              <a:rPr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ing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TV.</a:t>
            </a:r>
          </a:p>
          <a:p>
            <a:pPr marL="0" indent="0">
              <a:buNone/>
            </a:pP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They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We      watch</a:t>
            </a:r>
            <a:r>
              <a:rPr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ing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TV.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180493" y="4965896"/>
            <a:ext cx="506437" cy="36576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405576" y="5466593"/>
            <a:ext cx="506437" cy="36576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0981" y="1862311"/>
            <a:ext cx="4123006" cy="4102391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838200" y="6099639"/>
            <a:ext cx="6396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&lt;am [are, is] +</a:t>
            </a:r>
            <a:r>
              <a:rPr lang="ja-JP" altLang="en-US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kumimoji="1" lang="en-US" altLang="ja-JP" sz="24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ing</a:t>
            </a:r>
            <a:r>
              <a: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&gt;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の形を復習しましょう！</a:t>
            </a:r>
            <a:endParaRPr kumimoji="1"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8060201" y="1513207"/>
            <a:ext cx="1364566" cy="337625"/>
          </a:xfrm>
          <a:prstGeom prst="rect">
            <a:avLst/>
          </a:prstGeom>
          <a:solidFill>
            <a:schemeClr val="accent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We are…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131168" y="3092547"/>
            <a:ext cx="1364566" cy="337625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She is…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060201" y="5615598"/>
            <a:ext cx="1364566" cy="337625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 am…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424767" y="2589555"/>
            <a:ext cx="1364566" cy="337625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He is…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602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He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She [be] </a:t>
            </a:r>
            <a:r>
              <a:rPr lang="ja-JP" altLang="en-US" dirty="0">
                <a:latin typeface="Comic Sans MS" panose="030F0702030302020204" pitchFamily="66" charset="0"/>
                <a:ea typeface="HGP創英角ｺﾞｼｯｸUB" panose="020B0900000000000000" pitchFamily="50" charset="-128"/>
              </a:rPr>
              <a:t>～</a:t>
            </a:r>
            <a:r>
              <a:rPr kumimoji="1" lang="en-US" altLang="ja-JP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ing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Rule:</a:t>
            </a:r>
          </a:p>
          <a:p>
            <a:pPr marL="0" indent="0">
              <a:buNone/>
            </a:pP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When you see he or she, please use “</a:t>
            </a:r>
            <a:r>
              <a:rPr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is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”!</a:t>
            </a:r>
          </a:p>
          <a:p>
            <a:pPr marL="0" indent="0">
              <a:buNone/>
            </a:pP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He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（彼）</a:t>
            </a:r>
            <a:r>
              <a:rPr lang="ja-JP" altLang="en-US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She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（彼女）があったら、「</a:t>
            </a:r>
            <a:r>
              <a:rPr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is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」を使ってください！</a:t>
            </a:r>
            <a:endParaRPr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He </a:t>
            </a:r>
            <a:r>
              <a:rPr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is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watch</a:t>
            </a:r>
            <a:r>
              <a:rPr lang="en-US" altLang="ja-JP" dirty="0" smtClean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ing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TV</a:t>
            </a:r>
          </a:p>
          <a:p>
            <a:pPr marL="0" indent="0">
              <a:buNone/>
            </a:pP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She </a:t>
            </a:r>
            <a:r>
              <a:rPr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is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watch</a:t>
            </a:r>
            <a:r>
              <a:rPr lang="en-US" altLang="ja-JP" dirty="0" smtClean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ing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TV</a:t>
            </a:r>
          </a:p>
          <a:p>
            <a:pPr marL="0" indent="0">
              <a:buNone/>
            </a:pP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What </a:t>
            </a:r>
            <a:r>
              <a:rPr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is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he do</a:t>
            </a:r>
            <a:r>
              <a:rPr lang="en-US" altLang="ja-JP" dirty="0" smtClean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ing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?</a:t>
            </a:r>
          </a:p>
          <a:p>
            <a:pPr marL="0" indent="0">
              <a:buNone/>
            </a:pP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He </a:t>
            </a:r>
            <a:r>
              <a:rPr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dirty="0" smtClean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play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/ games.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7505" y="3204209"/>
            <a:ext cx="4356295" cy="3441473"/>
          </a:xfrm>
          <a:prstGeom prst="rect">
            <a:avLst/>
          </a:prstGeom>
        </p:spPr>
      </p:pic>
      <p:sp>
        <p:nvSpPr>
          <p:cNvPr id="5" name="右矢印 4"/>
          <p:cNvSpPr/>
          <p:nvPr/>
        </p:nvSpPr>
        <p:spPr>
          <a:xfrm>
            <a:off x="4409050" y="3848766"/>
            <a:ext cx="2588455" cy="2152357"/>
          </a:xfrm>
          <a:prstGeom prst="rightArrow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He is playing games.</a:t>
            </a:r>
            <a:endParaRPr kumimoji="1"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862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We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They [be] 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kumimoji="1" lang="en-US" altLang="ja-JP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ing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Rule:</a:t>
            </a:r>
          </a:p>
          <a:p>
            <a:pPr marL="0" indent="0">
              <a:buNone/>
            </a:pP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When there is </a:t>
            </a:r>
            <a:r>
              <a:rPr lang="en-US" altLang="ja-JP" sz="2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more than one person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, please use “</a:t>
            </a:r>
            <a:r>
              <a:rPr lang="en-US" altLang="ja-JP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are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”!</a:t>
            </a:r>
          </a:p>
          <a:p>
            <a:pPr marL="0" indent="0">
              <a:buNone/>
            </a:pPr>
            <a:r>
              <a:rPr lang="en-US" altLang="ja-JP" sz="2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kumimoji="1" lang="ja-JP" altLang="en-US" sz="2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人以上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がいったら、「</a:t>
            </a:r>
            <a:r>
              <a:rPr kumimoji="1" lang="en-US" altLang="ja-JP" sz="24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are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」を使ってください！</a:t>
            </a:r>
            <a:endParaRPr kumimoji="1"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We=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私たち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 </a:t>
            </a:r>
            <a:r>
              <a: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They=</a:t>
            </a:r>
            <a:r>
              <a:rPr kumimoji="1"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彼ら</a:t>
            </a:r>
            <a:r>
              <a:rPr lang="en-US" altLang="ja-JP" sz="2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 </a:t>
            </a:r>
            <a:r>
              <a:rPr lang="en-US" altLang="ja-JP" sz="24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Luffy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and </a:t>
            </a:r>
            <a:r>
              <a:rPr lang="en-US" altLang="ja-JP" sz="24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Gojo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and Naruto </a:t>
            </a:r>
            <a:r>
              <a:rPr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 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など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What </a:t>
            </a:r>
            <a:r>
              <a:rPr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are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they do</a:t>
            </a:r>
            <a:r>
              <a:rPr lang="en-US" altLang="ja-JP" dirty="0" smtClean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ing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?</a:t>
            </a:r>
          </a:p>
          <a:p>
            <a:pPr marL="0" indent="0">
              <a:buNone/>
            </a:pP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They </a:t>
            </a:r>
            <a:r>
              <a:rPr kumimoji="1"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 </a:t>
            </a:r>
            <a:r>
              <a:rPr kumimoji="1" lang="en-US" altLang="ja-JP" dirty="0" smtClean="0">
                <a:solidFill>
                  <a:srgbClr val="00B0F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sing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/ karaoke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143" y="3725044"/>
            <a:ext cx="2782974" cy="3180542"/>
          </a:xfrm>
          <a:prstGeom prst="rect">
            <a:avLst/>
          </a:prstGeom>
        </p:spPr>
      </p:pic>
      <p:sp>
        <p:nvSpPr>
          <p:cNvPr id="6" name="右矢印 5"/>
          <p:cNvSpPr/>
          <p:nvPr/>
        </p:nvSpPr>
        <p:spPr>
          <a:xfrm>
            <a:off x="838200" y="5315315"/>
            <a:ext cx="5129649" cy="1329397"/>
          </a:xfrm>
          <a:prstGeom prst="rightArrow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They are singing karaoke.</a:t>
            </a:r>
            <a:endParaRPr kumimoji="1" lang="ja-JP" altLang="en-US" sz="2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9225" y="3404382"/>
            <a:ext cx="2857869" cy="345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1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フローチャート: 処理 10"/>
          <p:cNvSpPr/>
          <p:nvPr/>
        </p:nvSpPr>
        <p:spPr>
          <a:xfrm rot="21341063">
            <a:off x="3556355" y="5230118"/>
            <a:ext cx="4253985" cy="1107611"/>
          </a:xfrm>
          <a:prstGeom prst="flowChartProcess">
            <a:avLst/>
          </a:prstGeom>
          <a:solidFill>
            <a:schemeClr val="bg1"/>
          </a:solidFill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Meg and </a:t>
            </a:r>
            <a:r>
              <a:rPr lang="en-US" altLang="ja-JP" sz="48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Kaito</a:t>
            </a:r>
            <a:endParaRPr kumimoji="1" lang="ja-JP" altLang="en-US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フローチャート: 処理 9"/>
          <p:cNvSpPr/>
          <p:nvPr/>
        </p:nvSpPr>
        <p:spPr>
          <a:xfrm rot="21286572">
            <a:off x="9590335" y="5370508"/>
            <a:ext cx="2405575" cy="1181686"/>
          </a:xfrm>
          <a:prstGeom prst="flowChartProcess">
            <a:avLst/>
          </a:prstGeom>
          <a:solidFill>
            <a:schemeClr val="bg1"/>
          </a:solidFill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She</a:t>
            </a:r>
            <a:endParaRPr kumimoji="1" lang="ja-JP" altLang="en-US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フローチャート: 処理 8"/>
          <p:cNvSpPr/>
          <p:nvPr/>
        </p:nvSpPr>
        <p:spPr>
          <a:xfrm rot="430253">
            <a:off x="4844590" y="4595617"/>
            <a:ext cx="2405575" cy="1181686"/>
          </a:xfrm>
          <a:prstGeom prst="flowChartProcess">
            <a:avLst/>
          </a:prstGeom>
          <a:solidFill>
            <a:schemeClr val="bg1"/>
          </a:solidFill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am</a:t>
            </a:r>
            <a:endParaRPr kumimoji="1" lang="ja-JP" altLang="en-US" sz="5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play Sentence Scramble!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12201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You will get some cards with words. Please arrange the words in the correct order.</a:t>
            </a:r>
          </a:p>
          <a:p>
            <a:pPr marL="0" indent="0">
              <a:buNone/>
            </a:pP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You will have </a:t>
            </a:r>
            <a:r>
              <a:rPr lang="en-US" altLang="ja-JP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extra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cards, so please p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ay attention to the </a:t>
            </a:r>
            <a:r>
              <a:rPr kumimoji="1" lang="en-US" altLang="ja-JP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am/is/are</a:t>
            </a: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rule we reviewed.</a:t>
            </a:r>
          </a:p>
          <a:p>
            <a:pPr marL="0" indent="0">
              <a:buNone/>
            </a:pP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indent="0">
              <a:buNone/>
            </a:pPr>
            <a:r>
              <a:rPr kumimoji="1"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try!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フローチャート: 処理 3"/>
          <p:cNvSpPr/>
          <p:nvPr/>
        </p:nvSpPr>
        <p:spPr>
          <a:xfrm rot="21254185">
            <a:off x="6588530" y="4097337"/>
            <a:ext cx="2405575" cy="1181686"/>
          </a:xfrm>
          <a:prstGeom prst="flowChartProcess">
            <a:avLst/>
          </a:prstGeom>
          <a:solidFill>
            <a:schemeClr val="bg1"/>
          </a:solidFill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ローチャート: 処理 4"/>
          <p:cNvSpPr/>
          <p:nvPr/>
        </p:nvSpPr>
        <p:spPr>
          <a:xfrm rot="239429">
            <a:off x="8636742" y="4466641"/>
            <a:ext cx="2594016" cy="1199559"/>
          </a:xfrm>
          <a:prstGeom prst="flowChartProcess">
            <a:avLst/>
          </a:prstGeom>
          <a:solidFill>
            <a:schemeClr val="bg1"/>
          </a:solidFill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is</a:t>
            </a:r>
            <a:endParaRPr kumimoji="1" lang="ja-JP" altLang="en-US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フローチャート: 処理 5"/>
          <p:cNvSpPr/>
          <p:nvPr/>
        </p:nvSpPr>
        <p:spPr>
          <a:xfrm>
            <a:off x="6312492" y="5407545"/>
            <a:ext cx="3627921" cy="1107611"/>
          </a:xfrm>
          <a:prstGeom prst="flowChartProcess">
            <a:avLst/>
          </a:prstGeom>
          <a:solidFill>
            <a:schemeClr val="bg1"/>
          </a:solidFill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swimming</a:t>
            </a:r>
            <a:endParaRPr kumimoji="1" lang="ja-JP" altLang="en-US" sz="4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21342621">
            <a:off x="7285552" y="4180348"/>
            <a:ext cx="11560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We</a:t>
            </a:r>
            <a:endParaRPr kumimoji="1" lang="ja-JP" altLang="en-US" sz="6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45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250</Words>
  <Application>Microsoft Office PowerPoint</Application>
  <PresentationFormat>ワイド画面</PresentationFormat>
  <Paragraphs>47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HGP創英角ｺﾞｼｯｸUB</vt:lpstr>
      <vt:lpstr>游ゴシック</vt:lpstr>
      <vt:lpstr>游ゴシック Light</vt:lpstr>
      <vt:lpstr>Arial</vt:lpstr>
      <vt:lpstr>Comic Sans MS</vt:lpstr>
      <vt:lpstr>Office テーマ</vt:lpstr>
      <vt:lpstr>Unit 8 Review (be + ～ing)</vt:lpstr>
      <vt:lpstr>Story ① Key Sentence 31</vt:lpstr>
      <vt:lpstr>He・She [be] ～ing</vt:lpstr>
      <vt:lpstr>We・They [be] ～ing</vt:lpstr>
      <vt:lpstr>Let’s play Sentence Scramble!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 Review (be + ~ing)</dc:title>
  <dc:creator>JS-41</dc:creator>
  <cp:lastModifiedBy>NT-9</cp:lastModifiedBy>
  <cp:revision>20</cp:revision>
  <dcterms:created xsi:type="dcterms:W3CDTF">2023-11-14T03:26:08Z</dcterms:created>
  <dcterms:modified xsi:type="dcterms:W3CDTF">2023-11-28T06:45:59Z</dcterms:modified>
</cp:coreProperties>
</file>