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6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38634E-CE11-42C0-89E8-FD96C833C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8B42EBE-00A7-4334-8AA3-3BEB7A5A8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96572B-9777-47F4-A878-0A470B4B4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4F0E-43E0-474C-B0DB-722E363899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E2F83F-A316-4290-B5DF-01E1C968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F00748-1F45-441D-B16C-32F0E1FD3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9792-161E-4A08-B0F6-DD0BC72F6B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63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5DE6CF-1FE1-4D8B-BC4B-6AE97933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59A4E9-2150-4EA6-85D7-6ADB61BE9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ED068C-D0BA-473B-BA4E-94A23F0D2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4F0E-43E0-474C-B0DB-722E363899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EF794D-AED2-4C2E-9272-DCB63794D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8ADFF2-DA8A-4B07-88B4-7ACBAC62D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9792-161E-4A08-B0F6-DD0BC72F6B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0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2F1F747-2CEF-4467-8592-115A9E592B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0826DB-AB2E-4048-A1C1-596D31844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4CD0F8-5D28-4BE1-A6D0-14BFFD341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4F0E-43E0-474C-B0DB-722E363899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981DFC-D1F8-4CFE-9274-65A6BB05C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09ADB2-8803-47A2-8758-04FF3D9EA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9792-161E-4A08-B0F6-DD0BC72F6B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4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B3926C-F058-443D-B060-FA90CB35F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1813B3-AB32-47FB-BF97-E2CEC3E79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2EB501-ECF4-476A-AEED-014D037F2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4F0E-43E0-474C-B0DB-722E363899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9F87B0-B037-46CF-888A-B9A2A1955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60E2CD-1092-478F-A74A-4B69B9C3F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9792-161E-4A08-B0F6-DD0BC72F6B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70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6DEA7D-51BE-4CCE-8CB5-410361702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591C1F-1595-4661-920B-1453D801B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46FE6A-EC01-4304-9E6A-18C265E29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4F0E-43E0-474C-B0DB-722E363899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614438-E959-432C-B8FE-2DBA657E0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EF3EB7-DA0A-41E8-9B55-8E7D21A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9792-161E-4A08-B0F6-DD0BC72F6B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30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DE5E76-E12A-4D5F-B89D-DBF6E4E7A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5B40B3-20E9-4A5C-B0D1-D19165EB7D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E2C6E1-5AA0-4EAC-9E60-8C334E88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633F07-D8E4-49F8-8179-52976DE48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4F0E-43E0-474C-B0DB-722E363899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41C66E-7AC5-4A4A-8B7B-8582ECE8E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EE1281-2E3B-42E8-9B80-64F3B97F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9792-161E-4A08-B0F6-DD0BC72F6B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96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547787-9BCD-4130-A748-0CF9F4A97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28931D-E717-44F4-9C22-ACBA7D02B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19C6D0-DA8C-4D10-8FEA-8420D446D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8895EF2-D31E-4FCE-A793-D647CC98F8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3BDFF2B-8B3E-45F2-8255-F2AF986F7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59B7217-0974-40DC-914E-DA9704B4F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4F0E-43E0-474C-B0DB-722E363899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D3E3013-FCAE-4468-BDC7-1BD9926E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97D4AF5-5006-46C5-BE97-0A0D33AF1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9792-161E-4A08-B0F6-DD0BC72F6B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23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E9E792-5147-478C-B276-06CF1474E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FA3A9CB-567C-4848-8E4E-AF67467E4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4F0E-43E0-474C-B0DB-722E363899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68DF893-8E9A-4697-8F17-1505D525E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253508-8363-468E-AA96-386367D6A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9792-161E-4A08-B0F6-DD0BC72F6B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55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F49A6A2-8246-43AD-9C95-3FE4BE7AB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4F0E-43E0-474C-B0DB-722E363899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A7362C2-C835-4F56-BB99-7CD181E4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214FF0F-FBC4-4F81-87CE-2A91B30D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9792-161E-4A08-B0F6-DD0BC72F6B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99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DD8C8D-72A5-41A3-B634-400FCD814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EB7E76-F683-4058-89E3-C8C9A4E56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E113542-34A6-47CB-B23B-A77679D3D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A3AE3D-2B1E-489B-852D-1708AE12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4F0E-43E0-474C-B0DB-722E363899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3A42AA-9BA1-4624-B6EE-4BB61DE04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D3D9F3-BA97-4E98-8397-233DF0893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9792-161E-4A08-B0F6-DD0BC72F6B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34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2CFDC8-F84A-4952-9732-0A8A2A77B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E68F1DA-0839-4B6B-94AC-CB2D4F1D6B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8A8D913-A29A-454A-BD68-1D93D81A0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88D361-0662-4B24-99E2-ACB44F2E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4F0E-43E0-474C-B0DB-722E363899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5C5117-682D-4830-88CF-FA3372AF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56EF16-5B66-46BB-AB9A-85CF7067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9792-161E-4A08-B0F6-DD0BC72F6B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67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2818C88-2DE0-48C0-A4D6-31DB5AC16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3FA436-86F0-4681-A31E-D01D3F9F0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DDAF14-02F4-4AD0-B5B1-28B18B85CA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74F0E-43E0-474C-B0DB-722E3638992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C8D9C4-8370-4EAA-AD34-E1B45C0B3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30EFBB-FB2C-450B-89D2-D305F1E87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9792-161E-4A08-B0F6-DD0BC72F6B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46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ELTS speaking practice - Home | Facebook">
            <a:extLst>
              <a:ext uri="{FF2B5EF4-FFF2-40B4-BE49-F238E27FC236}">
                <a16:creationId xmlns:a16="http://schemas.microsoft.com/office/drawing/2014/main" id="{57744E22-4CF4-467A-9F37-E8C7DA8D9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1572968"/>
            <a:ext cx="5291666" cy="371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3B53A002-FEC9-43B3-82E5-1B25929CE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865" y="1609989"/>
            <a:ext cx="5291667" cy="3638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0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id="{A891CD91-7329-4314-826F-549258B20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77356"/>
            <a:ext cx="9966960" cy="156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kumimoji="1" lang="en-US" altLang="ja-JP" sz="7000" b="1" dirty="0">
                <a:solidFill>
                  <a:srgbClr val="6C5A8A"/>
                </a:solidFill>
              </a:rPr>
              <a:t>CHOOSE ONE LETTER</a:t>
            </a:r>
          </a:p>
        </p:txBody>
      </p:sp>
      <p:pic>
        <p:nvPicPr>
          <p:cNvPr id="4" name="図 3" descr="ELL (Englush Language Learners)">
            <a:extLst>
              <a:ext uri="{FF2B5EF4-FFF2-40B4-BE49-F238E27FC236}">
                <a16:creationId xmlns:a16="http://schemas.microsoft.com/office/drawing/2014/main" id="{07B095DF-0E7F-4DDB-922C-CA533147ED0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99" r="1" b="14067"/>
          <a:stretch/>
        </p:blipFill>
        <p:spPr bwMode="auto">
          <a:xfrm>
            <a:off x="243840" y="256540"/>
            <a:ext cx="11704320" cy="37642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830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4" descr="Kids speech bubble Royalty Free Vector Image - VectorStock">
            <a:extLst>
              <a:ext uri="{FF2B5EF4-FFF2-40B4-BE49-F238E27FC236}">
                <a16:creationId xmlns:a16="http://schemas.microsoft.com/office/drawing/2014/main" id="{2FE2159C-E332-4508-9EF5-0D92020213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9" b="2376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hlinkClick r:id="rId3" action="ppaction://hlinksldjump"/>
            <a:extLst>
              <a:ext uri="{FF2B5EF4-FFF2-40B4-BE49-F238E27FC236}">
                <a16:creationId xmlns:a16="http://schemas.microsoft.com/office/drawing/2014/main" id="{FB3CA017-865D-47C1-A5BF-823E64E6F109}"/>
              </a:ext>
            </a:extLst>
          </p:cNvPr>
          <p:cNvSpPr txBox="1"/>
          <p:nvPr/>
        </p:nvSpPr>
        <p:spPr>
          <a:xfrm>
            <a:off x="1460500" y="1066800"/>
            <a:ext cx="698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Algerian" panose="04020705040A02060702" pitchFamily="82" charset="0"/>
              </a:rPr>
              <a:t>1</a:t>
            </a:r>
            <a:endParaRPr kumimoji="1" lang="ja-JP" altLang="en-US" sz="6000" dirty="0">
              <a:solidFill>
                <a:schemeClr val="tx1">
                  <a:lumMod val="95000"/>
                  <a:lumOff val="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13" name="テキスト ボックス 12">
            <a:hlinkClick r:id="rId4" action="ppaction://hlinksldjump"/>
            <a:extLst>
              <a:ext uri="{FF2B5EF4-FFF2-40B4-BE49-F238E27FC236}">
                <a16:creationId xmlns:a16="http://schemas.microsoft.com/office/drawing/2014/main" id="{93B968AB-6154-465A-B81F-A7DB6493DCA2}"/>
              </a:ext>
            </a:extLst>
          </p:cNvPr>
          <p:cNvSpPr txBox="1"/>
          <p:nvPr/>
        </p:nvSpPr>
        <p:spPr>
          <a:xfrm>
            <a:off x="3617976" y="1574631"/>
            <a:ext cx="698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Algerian" panose="04020705040A02060702" pitchFamily="82" charset="0"/>
              </a:rPr>
              <a:t>2</a:t>
            </a:r>
            <a:endParaRPr kumimoji="1" lang="ja-JP" altLang="en-US" sz="6000" dirty="0">
              <a:solidFill>
                <a:schemeClr val="tx1">
                  <a:lumMod val="95000"/>
                  <a:lumOff val="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14" name="テキスト ボックス 13">
            <a:hlinkClick r:id="rId5" action="ppaction://hlinksldjump"/>
            <a:extLst>
              <a:ext uri="{FF2B5EF4-FFF2-40B4-BE49-F238E27FC236}">
                <a16:creationId xmlns:a16="http://schemas.microsoft.com/office/drawing/2014/main" id="{F247F72F-E93C-42CA-AD31-682C33DACAFB}"/>
              </a:ext>
            </a:extLst>
          </p:cNvPr>
          <p:cNvSpPr txBox="1"/>
          <p:nvPr/>
        </p:nvSpPr>
        <p:spPr>
          <a:xfrm>
            <a:off x="5746750" y="800100"/>
            <a:ext cx="698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Algerian" panose="04020705040A02060702" pitchFamily="82" charset="0"/>
              </a:rPr>
              <a:t>3</a:t>
            </a:r>
            <a:endParaRPr kumimoji="1" lang="ja-JP" altLang="en-US" sz="6000" dirty="0">
              <a:solidFill>
                <a:schemeClr val="tx1">
                  <a:lumMod val="95000"/>
                  <a:lumOff val="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15" name="テキスト ボックス 14">
            <a:hlinkClick r:id="rId6" action="ppaction://hlinksldjump"/>
            <a:extLst>
              <a:ext uri="{FF2B5EF4-FFF2-40B4-BE49-F238E27FC236}">
                <a16:creationId xmlns:a16="http://schemas.microsoft.com/office/drawing/2014/main" id="{C9D4E7EC-866C-48E2-835D-FAA7A87C93FF}"/>
              </a:ext>
            </a:extLst>
          </p:cNvPr>
          <p:cNvSpPr txBox="1"/>
          <p:nvPr/>
        </p:nvSpPr>
        <p:spPr>
          <a:xfrm>
            <a:off x="8026400" y="1574631"/>
            <a:ext cx="698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Algerian" panose="04020705040A02060702" pitchFamily="82" charset="0"/>
              </a:rPr>
              <a:t>4</a:t>
            </a:r>
            <a:endParaRPr kumimoji="1" lang="ja-JP" altLang="en-US" sz="6000" dirty="0">
              <a:solidFill>
                <a:schemeClr val="tx1">
                  <a:lumMod val="95000"/>
                  <a:lumOff val="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16" name="テキスト ボックス 15">
            <a:hlinkClick r:id="rId7" action="ppaction://hlinksldjump"/>
            <a:extLst>
              <a:ext uri="{FF2B5EF4-FFF2-40B4-BE49-F238E27FC236}">
                <a16:creationId xmlns:a16="http://schemas.microsoft.com/office/drawing/2014/main" id="{7D96D72D-3A48-40F5-A8EF-302C098F4D14}"/>
              </a:ext>
            </a:extLst>
          </p:cNvPr>
          <p:cNvSpPr txBox="1"/>
          <p:nvPr/>
        </p:nvSpPr>
        <p:spPr>
          <a:xfrm>
            <a:off x="10382250" y="1193800"/>
            <a:ext cx="698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Algerian" panose="04020705040A02060702" pitchFamily="82" charset="0"/>
              </a:rPr>
              <a:t>5</a:t>
            </a:r>
            <a:endParaRPr kumimoji="1" lang="ja-JP" altLang="en-US" sz="6000" dirty="0">
              <a:solidFill>
                <a:schemeClr val="tx1">
                  <a:lumMod val="95000"/>
                  <a:lumOff val="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76357C95-351E-486A-9C62-67F43499A48D}"/>
              </a:ext>
            </a:extLst>
          </p:cNvPr>
          <p:cNvSpPr txBox="1">
            <a:spLocks/>
          </p:cNvSpPr>
          <p:nvPr/>
        </p:nvSpPr>
        <p:spPr>
          <a:xfrm>
            <a:off x="868680" y="141311"/>
            <a:ext cx="9966960" cy="6587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000" b="1" dirty="0">
                <a:solidFill>
                  <a:srgbClr val="FF0000"/>
                </a:solidFill>
              </a:rPr>
              <a:t>MYSTERY QUESTIONS</a:t>
            </a:r>
          </a:p>
        </p:txBody>
      </p:sp>
    </p:spTree>
    <p:extLst>
      <p:ext uri="{BB962C8B-B14F-4D97-AF65-F5344CB8AC3E}">
        <p14:creationId xmlns:p14="http://schemas.microsoft.com/office/powerpoint/2010/main" val="373932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BE6305-D557-49AD-9827-B59889971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en-US" altLang="ja-JP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 YOURSELF</a:t>
            </a:r>
            <a:br>
              <a:rPr kumimoji="1" lang="en-US" altLang="ja-JP" b="1" dirty="0">
                <a:latin typeface="Arial Black" panose="020B0A04020102020204" pitchFamily="34" charset="0"/>
              </a:rPr>
            </a:br>
            <a:endParaRPr kumimoji="1" lang="ja-JP" altLang="en-US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B8F237-2EAE-475F-8AD7-23CFCE65D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91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sz="4800" b="1" dirty="0">
                <a:solidFill>
                  <a:srgbClr val="002060"/>
                </a:solidFill>
              </a:rPr>
              <a:t>My name is _______________.</a:t>
            </a:r>
          </a:p>
          <a:p>
            <a:pPr marL="0" indent="0">
              <a:buNone/>
            </a:pPr>
            <a:r>
              <a:rPr lang="en-US" altLang="ja-JP" sz="4800" b="1" dirty="0">
                <a:solidFill>
                  <a:schemeClr val="accent6">
                    <a:lumMod val="75000"/>
                  </a:schemeClr>
                </a:solidFill>
              </a:rPr>
              <a:t>My birthday is on _______________.</a:t>
            </a:r>
          </a:p>
          <a:p>
            <a:pPr marL="0" indent="0">
              <a:buNone/>
            </a:pPr>
            <a:r>
              <a:rPr kumimoji="1" lang="en-US" altLang="ja-JP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ja-JP" sz="4800" b="1" dirty="0">
                <a:solidFill>
                  <a:srgbClr val="C00000"/>
                </a:solidFill>
              </a:rPr>
              <a:t> am _________ years old. </a:t>
            </a:r>
          </a:p>
          <a:p>
            <a:pPr marL="0" indent="0">
              <a:buNone/>
            </a:pP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b="1" dirty="0"/>
              <a:t>My name is Naruto Uzumaki. </a:t>
            </a:r>
          </a:p>
          <a:p>
            <a:pPr marL="0" indent="0">
              <a:buNone/>
            </a:pPr>
            <a:r>
              <a:rPr lang="en-US" altLang="ja-JP" b="1" dirty="0"/>
              <a:t>My birthday is on October 10.</a:t>
            </a:r>
          </a:p>
          <a:p>
            <a:pPr marL="0" indent="0">
              <a:buNone/>
            </a:pPr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b="1" dirty="0"/>
              <a:t> am 12 years old.</a:t>
            </a:r>
          </a:p>
        </p:txBody>
      </p:sp>
      <p:pic>
        <p:nvPicPr>
          <p:cNvPr id="4" name="Picture 4" descr="IELTS speaking practice - Home | Facebook">
            <a:hlinkClick r:id="rId2" action="ppaction://hlinksldjump"/>
            <a:extLst>
              <a:ext uri="{FF2B5EF4-FFF2-40B4-BE49-F238E27FC236}">
                <a16:creationId xmlns:a16="http://schemas.microsoft.com/office/drawing/2014/main" id="{CA8B8E72-72C3-46E6-9AD0-B7D7586FC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71481" y="5219700"/>
            <a:ext cx="1379219" cy="149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388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BE6305-D557-49AD-9827-B59889971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00063"/>
            <a:ext cx="11099800" cy="96043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b="1" dirty="0">
                <a:latin typeface="Arial Black" panose="020B0A04020102020204" pitchFamily="34" charset="0"/>
              </a:rPr>
              <a:t>TELL SOMETHING ABOUT YOURSELF</a:t>
            </a:r>
            <a:br>
              <a:rPr kumimoji="1" lang="en-US" altLang="ja-JP" b="1" dirty="0">
                <a:latin typeface="Arial Black" panose="020B0A04020102020204" pitchFamily="34" charset="0"/>
              </a:rPr>
            </a:br>
            <a:r>
              <a:rPr kumimoji="1" lang="en-US" altLang="ja-JP" b="1" dirty="0">
                <a:latin typeface="Arial Black" panose="020B0A04020102020204" pitchFamily="34" charset="0"/>
              </a:rPr>
              <a:t> </a:t>
            </a:r>
            <a:endParaRPr kumimoji="1" lang="ja-JP" altLang="en-US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B8F237-2EAE-475F-8AD7-23CFCE65D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0744" y="2200176"/>
            <a:ext cx="633285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sz="4800" b="1" dirty="0">
                <a:solidFill>
                  <a:srgbClr val="002060"/>
                </a:solidFill>
              </a:rPr>
              <a:t>I </a:t>
            </a:r>
            <a:r>
              <a:rPr lang="en-US" altLang="ja-JP" sz="4800" b="1" dirty="0">
                <a:solidFill>
                  <a:srgbClr val="002060"/>
                </a:solidFill>
              </a:rPr>
              <a:t>like _______. </a:t>
            </a:r>
          </a:p>
          <a:p>
            <a:pPr marL="0" indent="0">
              <a:buNone/>
            </a:pPr>
            <a:r>
              <a:rPr lang="en-US" altLang="ja-JP" sz="4800" b="1" dirty="0">
                <a:solidFill>
                  <a:schemeClr val="accent6">
                    <a:lumMod val="50000"/>
                  </a:schemeClr>
                </a:solidFill>
              </a:rPr>
              <a:t>I have ______.</a:t>
            </a:r>
          </a:p>
          <a:p>
            <a:pPr marL="0" indent="0">
              <a:buNone/>
            </a:pPr>
            <a:r>
              <a:rPr lang="en-US" altLang="ja-JP" sz="4800" b="1" dirty="0">
                <a:solidFill>
                  <a:srgbClr val="7030A0"/>
                </a:solidFill>
              </a:rPr>
              <a:t>I want ______.</a:t>
            </a:r>
          </a:p>
          <a:p>
            <a:pPr marL="0" indent="0">
              <a:buNone/>
            </a:pPr>
            <a:r>
              <a:rPr lang="en-US" altLang="ja-JP" sz="4800" b="1" dirty="0">
                <a:solidFill>
                  <a:schemeClr val="accent2">
                    <a:lumMod val="75000"/>
                  </a:schemeClr>
                </a:solidFill>
              </a:rPr>
              <a:t>I play ______.</a:t>
            </a:r>
            <a:endParaRPr lang="en-US" altLang="ja-JP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lang="en-US" altLang="ja-JP" b="1" dirty="0"/>
              <a:t>I have many toys.</a:t>
            </a:r>
          </a:p>
          <a:p>
            <a:pPr marL="0" indent="0">
              <a:buNone/>
            </a:pPr>
            <a:r>
              <a:rPr lang="en-US" altLang="ja-JP" b="1" dirty="0"/>
              <a:t>I want to buy </a:t>
            </a:r>
            <a:r>
              <a:rPr lang="en-US" altLang="ja-JP" b="1" dirty="0" err="1"/>
              <a:t>Iphone</a:t>
            </a:r>
            <a:r>
              <a:rPr lang="en-US" altLang="ja-JP" b="1" dirty="0"/>
              <a:t> 13.</a:t>
            </a:r>
          </a:p>
          <a:p>
            <a:pPr marL="0" indent="0">
              <a:buNone/>
            </a:pPr>
            <a:endParaRPr lang="en-US" altLang="ja-JP" b="1" dirty="0"/>
          </a:p>
        </p:txBody>
      </p:sp>
      <p:pic>
        <p:nvPicPr>
          <p:cNvPr id="4" name="Picture 4" descr="IELTS speaking practice - Home | Facebook">
            <a:hlinkClick r:id="rId2" action="ppaction://hlinksldjump"/>
            <a:extLst>
              <a:ext uri="{FF2B5EF4-FFF2-40B4-BE49-F238E27FC236}">
                <a16:creationId xmlns:a16="http://schemas.microsoft.com/office/drawing/2014/main" id="{ADF51595-9FE6-46B3-8FCF-FEEAEA57B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71481" y="5219700"/>
            <a:ext cx="1379219" cy="149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id="{7A9B4678-68EC-4E69-8DE6-D2F78F7DAE60}"/>
              </a:ext>
            </a:extLst>
          </p:cNvPr>
          <p:cNvSpPr txBox="1">
            <a:spLocks/>
          </p:cNvSpPr>
          <p:nvPr/>
        </p:nvSpPr>
        <p:spPr>
          <a:xfrm>
            <a:off x="820420" y="594652"/>
            <a:ext cx="10551159" cy="14966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altLang="ja-JP" b="1" dirty="0">
                <a:latin typeface="Arial Black" panose="020B0A04020102020204" pitchFamily="34" charset="0"/>
              </a:rPr>
            </a:br>
            <a:r>
              <a:rPr lang="en-US" altLang="ja-JP" b="1" dirty="0">
                <a:latin typeface="Arial Black" panose="020B0A04020102020204" pitchFamily="34" charset="0"/>
              </a:rPr>
              <a:t> </a:t>
            </a: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(food, sport, subject, game, animal, color, things)</a:t>
            </a:r>
            <a:endParaRPr lang="ja-JP" altLang="en-US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5F55F0A-9268-43BB-B4A0-AC028784E6B3}"/>
              </a:ext>
            </a:extLst>
          </p:cNvPr>
          <p:cNvSpPr txBox="1"/>
          <p:nvPr/>
        </p:nvSpPr>
        <p:spPr>
          <a:xfrm>
            <a:off x="194944" y="3077806"/>
            <a:ext cx="322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solidFill>
                  <a:srgbClr val="FF0000"/>
                </a:solidFill>
              </a:rPr>
              <a:t>CHOOSE </a:t>
            </a:r>
            <a:r>
              <a:rPr kumimoji="1" lang="en-US" altLang="ja-JP" sz="4000" b="1" u="sng" dirty="0">
                <a:solidFill>
                  <a:srgbClr val="FF0000"/>
                </a:solidFill>
              </a:rPr>
              <a:t>TWO</a:t>
            </a:r>
            <a:r>
              <a:rPr kumimoji="1" lang="en-US" altLang="ja-JP" sz="4000" b="1" dirty="0">
                <a:solidFill>
                  <a:srgbClr val="FF0000"/>
                </a:solidFill>
              </a:rPr>
              <a:t> 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568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ELTS speaking practice - Home | Facebook">
            <a:hlinkClick r:id="rId2" action="ppaction://hlinksldjump"/>
            <a:extLst>
              <a:ext uri="{FF2B5EF4-FFF2-40B4-BE49-F238E27FC236}">
                <a16:creationId xmlns:a16="http://schemas.microsoft.com/office/drawing/2014/main" id="{F313F059-C211-46F5-9F6E-DC680CD73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71481" y="5219700"/>
            <a:ext cx="1379219" cy="149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タイトル 1">
            <a:extLst>
              <a:ext uri="{FF2B5EF4-FFF2-40B4-BE49-F238E27FC236}">
                <a16:creationId xmlns:a16="http://schemas.microsoft.com/office/drawing/2014/main" id="{DD1DA90A-78A4-49B5-9958-267D3061A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19100" y="415925"/>
            <a:ext cx="123317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b="1" dirty="0">
                <a:latin typeface="Arial Black" panose="020B0A04020102020204" pitchFamily="34" charset="0"/>
              </a:rPr>
              <a:t>MY VACATION –Summer</a:t>
            </a:r>
            <a:r>
              <a:rPr lang="en-US" altLang="ja-JP" b="1" dirty="0">
                <a:latin typeface="Arial Black" panose="020B0A04020102020204" pitchFamily="34" charset="0"/>
              </a:rPr>
              <a:t> or </a:t>
            </a:r>
            <a:r>
              <a:rPr kumimoji="1" lang="en-US" altLang="ja-JP" b="1" dirty="0">
                <a:latin typeface="Arial Black" panose="020B0A04020102020204" pitchFamily="34" charset="0"/>
              </a:rPr>
              <a:t>Winter</a:t>
            </a:r>
            <a:br>
              <a:rPr kumimoji="1" lang="en-US" altLang="ja-JP" b="1" dirty="0">
                <a:latin typeface="Arial Black" panose="020B0A04020102020204" pitchFamily="34" charset="0"/>
              </a:rPr>
            </a:br>
            <a:r>
              <a:rPr kumimoji="1" lang="en-US" altLang="ja-JP" b="1" dirty="0">
                <a:latin typeface="Arial Black" panose="020B0A04020102020204" pitchFamily="34" charset="0"/>
              </a:rPr>
              <a:t> </a:t>
            </a:r>
            <a:r>
              <a:rPr kumimoji="1" lang="en-US" altLang="ja-JP" b="1" dirty="0">
                <a:solidFill>
                  <a:srgbClr val="FF0000"/>
                </a:solidFill>
                <a:latin typeface="Arial Black" panose="020B0A04020102020204" pitchFamily="34" charset="0"/>
              </a:rPr>
              <a:t>(enjoyed, saw, ate, visited, made)</a:t>
            </a:r>
            <a:endParaRPr kumimoji="1" lang="ja-JP" altLang="en-US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582F2C10-835F-461C-AC52-54F4799A8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209073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sz="4800" b="1" dirty="0">
                <a:solidFill>
                  <a:srgbClr val="002060"/>
                </a:solidFill>
              </a:rPr>
              <a:t>Last </a:t>
            </a:r>
            <a:r>
              <a:rPr lang="en-US" altLang="ja-JP" sz="4800" b="1" dirty="0">
                <a:solidFill>
                  <a:srgbClr val="002060"/>
                </a:solidFill>
              </a:rPr>
              <a:t>________, I went to _________.</a:t>
            </a:r>
            <a:endParaRPr kumimoji="1" lang="en-US" altLang="ja-JP" sz="4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altLang="ja-JP" sz="4800" b="1" dirty="0">
                <a:solidFill>
                  <a:schemeClr val="accent6">
                    <a:lumMod val="75000"/>
                  </a:schemeClr>
                </a:solidFill>
              </a:rPr>
              <a:t>I __________. </a:t>
            </a:r>
          </a:p>
          <a:p>
            <a:pPr marL="0" indent="0">
              <a:buNone/>
            </a:pPr>
            <a:r>
              <a:rPr lang="en-US" altLang="ja-JP" sz="4800" b="1" dirty="0">
                <a:solidFill>
                  <a:srgbClr val="C00000"/>
                </a:solidFill>
              </a:rPr>
              <a:t>It was fun/great/interesting!</a:t>
            </a:r>
            <a:endParaRPr kumimoji="1" lang="en-US" altLang="ja-JP" sz="4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b="1" dirty="0"/>
              <a:t>Last summer, I went to Kyoto.  </a:t>
            </a:r>
          </a:p>
          <a:p>
            <a:pPr marL="0" indent="0">
              <a:buNone/>
            </a:pPr>
            <a:r>
              <a:rPr lang="en-US" altLang="ja-JP" b="1" dirty="0"/>
              <a:t>I visited Fushimi Inari Taisha Temple. </a:t>
            </a:r>
          </a:p>
          <a:p>
            <a:pPr marL="0" indent="0">
              <a:buNone/>
            </a:pPr>
            <a:r>
              <a:rPr lang="en-US" altLang="ja-JP" b="1" dirty="0"/>
              <a:t>It was interesting!</a:t>
            </a:r>
          </a:p>
        </p:txBody>
      </p:sp>
    </p:spTree>
    <p:extLst>
      <p:ext uri="{BB962C8B-B14F-4D97-AF65-F5344CB8AC3E}">
        <p14:creationId xmlns:p14="http://schemas.microsoft.com/office/powerpoint/2010/main" val="3604217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ELTS speaking practice - Home | Facebook">
            <a:hlinkClick r:id="rId2" action="ppaction://hlinksldjump"/>
            <a:extLst>
              <a:ext uri="{FF2B5EF4-FFF2-40B4-BE49-F238E27FC236}">
                <a16:creationId xmlns:a16="http://schemas.microsoft.com/office/drawing/2014/main" id="{94EF6654-F08F-4BD2-A71B-4AA346AC2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4190" y="5421829"/>
            <a:ext cx="1379219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052DB42C-AF7D-41C6-9536-F20ED56DC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" y="365125"/>
            <a:ext cx="11582400" cy="1325563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b="1" dirty="0">
                <a:latin typeface="Arial Black" panose="020B0A04020102020204" pitchFamily="34" charset="0"/>
              </a:rPr>
              <a:t>MY TOWN – KOBE</a:t>
            </a:r>
            <a:br>
              <a:rPr kumimoji="1" lang="en-US" altLang="ja-JP" b="1" dirty="0">
                <a:latin typeface="Arial Black" panose="020B0A04020102020204" pitchFamily="34" charset="0"/>
              </a:rPr>
            </a:br>
            <a:r>
              <a:rPr lang="en-US" altLang="ja-JP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(v</a:t>
            </a:r>
            <a:r>
              <a:rPr kumimoji="1" lang="en-US" altLang="ja-JP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isit, see, enjoy, buy, drink, eat, play)</a:t>
            </a:r>
            <a:endParaRPr kumimoji="1" lang="ja-JP" altLang="en-US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B156569F-F0A6-43EC-B54D-0273AFB3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31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800" b="1" dirty="0">
                <a:solidFill>
                  <a:srgbClr val="002060"/>
                </a:solidFill>
              </a:rPr>
              <a:t>In ________, we have _______. </a:t>
            </a:r>
          </a:p>
          <a:p>
            <a:pPr marL="0" indent="0">
              <a:buNone/>
            </a:pPr>
            <a:r>
              <a:rPr lang="en-US" altLang="ja-JP" sz="4800" b="1" dirty="0">
                <a:solidFill>
                  <a:srgbClr val="002060"/>
                </a:solidFill>
              </a:rPr>
              <a:t>You can ________. </a:t>
            </a:r>
          </a:p>
          <a:p>
            <a:pPr marL="0" indent="0">
              <a:buNone/>
            </a:pP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b="1" dirty="0">
                <a:solidFill>
                  <a:srgbClr val="C00000"/>
                </a:solidFill>
              </a:rPr>
              <a:t>In Kobe, we have hot springs. </a:t>
            </a:r>
          </a:p>
          <a:p>
            <a:pPr marL="0" indent="0">
              <a:buNone/>
            </a:pPr>
            <a:r>
              <a:rPr lang="en-US" altLang="ja-JP" b="1" dirty="0">
                <a:solidFill>
                  <a:srgbClr val="C00000"/>
                </a:solidFill>
              </a:rPr>
              <a:t>You can visit Arima </a:t>
            </a:r>
            <a:r>
              <a:rPr lang="en-US" altLang="ja-JP" b="1" dirty="0" err="1">
                <a:solidFill>
                  <a:srgbClr val="C00000"/>
                </a:solidFill>
              </a:rPr>
              <a:t>Onsen</a:t>
            </a:r>
            <a:r>
              <a:rPr lang="en-US" altLang="ja-JP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5824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BE6305-D557-49AD-9827-B59889971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087755"/>
            <a:ext cx="11582400" cy="1325563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sz="4900" b="1" dirty="0">
                <a:latin typeface="Arial Black" panose="020B0A04020102020204" pitchFamily="34" charset="0"/>
              </a:rPr>
              <a:t>MY BEST ME</a:t>
            </a:r>
            <a:r>
              <a:rPr lang="en-US" altLang="ja-JP" sz="4900" b="1" dirty="0">
                <a:latin typeface="Arial Black" panose="020B0A04020102020204" pitchFamily="34" charset="0"/>
              </a:rPr>
              <a:t>MORY</a:t>
            </a:r>
            <a:br>
              <a:rPr lang="en-US" altLang="ja-JP" b="1" dirty="0">
                <a:latin typeface="Arial Black" panose="020B0A04020102020204" pitchFamily="34" charset="0"/>
              </a:rPr>
            </a:br>
            <a:r>
              <a:rPr lang="en-US" altLang="ja-JP" b="1" dirty="0">
                <a:solidFill>
                  <a:srgbClr val="7030A0"/>
                </a:solidFill>
                <a:latin typeface="Arial Black" panose="020B0A04020102020204" pitchFamily="34" charset="0"/>
              </a:rPr>
              <a:t>(sports day, graduation day, field trip, school trip, swimming meet, music festival, drama festival, entrance ceremony, volunteer day)</a:t>
            </a:r>
            <a:endParaRPr kumimoji="1" lang="ja-JP" altLang="en-US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B8F237-2EAE-475F-8AD7-23CFCE65D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3429000"/>
            <a:ext cx="8597900" cy="292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800" b="1" dirty="0">
                <a:solidFill>
                  <a:srgbClr val="002060"/>
                </a:solidFill>
              </a:rPr>
              <a:t>My best memory is ________. We _________.</a:t>
            </a:r>
          </a:p>
          <a:p>
            <a:pPr marL="0" indent="0">
              <a:buNone/>
            </a:pP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b="1" dirty="0">
                <a:solidFill>
                  <a:srgbClr val="C00000"/>
                </a:solidFill>
              </a:rPr>
              <a:t>My best memory is our volunteer day. </a:t>
            </a:r>
            <a:r>
              <a:rPr lang="en-US" altLang="ja-JP" b="1">
                <a:solidFill>
                  <a:srgbClr val="C00000"/>
                </a:solidFill>
              </a:rPr>
              <a:t>We picked up </a:t>
            </a:r>
            <a:r>
              <a:rPr lang="en-US" altLang="ja-JP" b="1" dirty="0">
                <a:solidFill>
                  <a:srgbClr val="C00000"/>
                </a:solidFill>
              </a:rPr>
              <a:t>garbage at a park. </a:t>
            </a:r>
          </a:p>
        </p:txBody>
      </p:sp>
      <p:pic>
        <p:nvPicPr>
          <p:cNvPr id="4" name="Picture 4" descr="IELTS speaking practice - Home | Facebook">
            <a:hlinkClick r:id="rId2" action="ppaction://hlinksldjump"/>
            <a:extLst>
              <a:ext uri="{FF2B5EF4-FFF2-40B4-BE49-F238E27FC236}">
                <a16:creationId xmlns:a16="http://schemas.microsoft.com/office/drawing/2014/main" id="{DF711334-D5DB-45EA-BF83-76B60E185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71481" y="5219700"/>
            <a:ext cx="1379219" cy="149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760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ワイド画面</PresentationFormat>
  <Paragraphs>43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游ゴシック</vt:lpstr>
      <vt:lpstr>游ゴシック Light</vt:lpstr>
      <vt:lpstr>Algerian</vt:lpstr>
      <vt:lpstr>Arial</vt:lpstr>
      <vt:lpstr>Arial Black</vt:lpstr>
      <vt:lpstr>Times New Roman</vt:lpstr>
      <vt:lpstr>Office テーマ</vt:lpstr>
      <vt:lpstr>PowerPoint プレゼンテーション</vt:lpstr>
      <vt:lpstr>CHOOSE ONE LETTER</vt:lpstr>
      <vt:lpstr>PowerPoint プレゼンテーション</vt:lpstr>
      <vt:lpstr>INTRODUCE YOURSELF </vt:lpstr>
      <vt:lpstr>TELL SOMETHING ABOUT YOURSELF  </vt:lpstr>
      <vt:lpstr>MY VACATION –Summer or Winter  (enjoyed, saw, ate, visited, made)</vt:lpstr>
      <vt:lpstr>MY TOWN – KOBE (visit, see, enjoy, buy, drink, eat, play)</vt:lpstr>
      <vt:lpstr>MY BEST MEMORY (sports day, graduation day, field trip, school trip, swimming meet, music festival, drama festival, entrance ceremony, volunteer day)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こうべ小(こうべ小学校)</dc:creator>
  <cp:lastModifiedBy>ＡＬＴ　こうべ小(こうべ小学校)</cp:lastModifiedBy>
  <cp:revision>2</cp:revision>
  <dcterms:created xsi:type="dcterms:W3CDTF">2022-01-11T02:05:31Z</dcterms:created>
  <dcterms:modified xsi:type="dcterms:W3CDTF">2022-01-26T23:14:34Z</dcterms:modified>
</cp:coreProperties>
</file>