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9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70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30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3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13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5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4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36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49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80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59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9C0C-DFB6-4A58-AA7F-8E57AC7978C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46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846F79-BF2F-4B3A-A23D-F53F5F30056E}"/>
              </a:ext>
            </a:extLst>
          </p:cNvPr>
          <p:cNvSpPr txBox="1"/>
          <p:nvPr/>
        </p:nvSpPr>
        <p:spPr>
          <a:xfrm>
            <a:off x="190345" y="1033472"/>
            <a:ext cx="66484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英語の文の書き方</a:t>
            </a:r>
            <a:endParaRPr kumimoji="1" lang="en-US" altLang="ja-JP" sz="24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文の最初は必ず大文字です。</a:t>
            </a:r>
            <a:endParaRPr kumimoji="1" lang="en-US" altLang="ja-JP" sz="2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文の最後はピリオドが付いている。</a:t>
            </a:r>
            <a:endParaRPr kumimoji="1" lang="en-US" altLang="ja-JP" sz="2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2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kumimoji="1" lang="ja-JP" altLang="en-US" sz="2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＊質問ははてなマークが付いている。</a:t>
            </a:r>
            <a:endParaRPr kumimoji="1" lang="en-US" altLang="ja-JP" sz="2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言葉の間に間が空いている。</a:t>
            </a:r>
            <a:endParaRPr kumimoji="1" lang="en-US" altLang="ja-JP" sz="2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C922EC-412D-4AA1-8E9D-134DD74E6F52}"/>
              </a:ext>
            </a:extLst>
          </p:cNvPr>
          <p:cNvSpPr txBox="1"/>
          <p:nvPr/>
        </p:nvSpPr>
        <p:spPr>
          <a:xfrm>
            <a:off x="236002" y="4113220"/>
            <a:ext cx="2399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err="1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Ilikecats</a:t>
            </a:r>
            <a:endParaRPr kumimoji="1" lang="en-US" altLang="ja-JP" sz="3600" dirty="0">
              <a:latin typeface="MitsuEHandwriting4lines R" panose="020F0400000000000000" pitchFamily="34" charset="0"/>
              <a:ea typeface="UD デジタル 教科書体 NK-R" panose="02020400000000000000" pitchFamily="18" charset="-128"/>
            </a:endParaRP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F5D35901-4075-4B7A-ADE7-7E5C2BBF3D83}"/>
              </a:ext>
            </a:extLst>
          </p:cNvPr>
          <p:cNvSpPr/>
          <p:nvPr/>
        </p:nvSpPr>
        <p:spPr>
          <a:xfrm>
            <a:off x="2893624" y="4170593"/>
            <a:ext cx="586398" cy="51563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4F72310-1BB3-45D4-9D6B-F0B0BDE29AD8}"/>
              </a:ext>
            </a:extLst>
          </p:cNvPr>
          <p:cNvSpPr txBox="1"/>
          <p:nvPr/>
        </p:nvSpPr>
        <p:spPr>
          <a:xfrm>
            <a:off x="129948" y="5205588"/>
            <a:ext cx="250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nobi </a:t>
            </a:r>
            <a:r>
              <a:rPr kumimoji="1" lang="en-US" altLang="ja-JP" sz="3200" dirty="0" err="1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nobita</a:t>
            </a:r>
            <a:endParaRPr kumimoji="1" lang="en-US" altLang="ja-JP" sz="3200" dirty="0">
              <a:latin typeface="MitsuEHandwriting4lines R" panose="020F0400000000000000" pitchFamily="34" charset="0"/>
              <a:ea typeface="UD デジタル 教科書体 NK-R" panose="02020400000000000000" pitchFamily="18" charset="-128"/>
            </a:endParaRPr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id="{126194AB-29EF-47B5-996A-FA3C079A0105}"/>
              </a:ext>
            </a:extLst>
          </p:cNvPr>
          <p:cNvSpPr/>
          <p:nvPr/>
        </p:nvSpPr>
        <p:spPr>
          <a:xfrm>
            <a:off x="2983633" y="5219771"/>
            <a:ext cx="586398" cy="51563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F1125674-D62C-4B73-8363-628DF991733D}"/>
              </a:ext>
            </a:extLst>
          </p:cNvPr>
          <p:cNvGrpSpPr/>
          <p:nvPr/>
        </p:nvGrpSpPr>
        <p:grpSpPr>
          <a:xfrm>
            <a:off x="3798936" y="5205587"/>
            <a:ext cx="2929116" cy="894673"/>
            <a:chOff x="3798936" y="5205587"/>
            <a:chExt cx="2929116" cy="894673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69B7D528-4EE3-4C80-B530-3A1C743F5788}"/>
                </a:ext>
              </a:extLst>
            </p:cNvPr>
            <p:cNvSpPr txBox="1"/>
            <p:nvPr/>
          </p:nvSpPr>
          <p:spPr>
            <a:xfrm>
              <a:off x="3918222" y="5205587"/>
              <a:ext cx="28098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>
                  <a:latin typeface="MitsuEHandwriting4lines R" panose="020F0400000000000000" pitchFamily="34" charset="0"/>
                  <a:ea typeface="UD デジタル 教科書体 NK-R" panose="02020400000000000000" pitchFamily="18" charset="-128"/>
                </a:rPr>
                <a:t>Nobi </a:t>
              </a:r>
              <a:r>
                <a:rPr kumimoji="1" lang="en-US" altLang="ja-JP" sz="3200" dirty="0" err="1">
                  <a:latin typeface="MitsuEHandwriting4lines R" panose="020F0400000000000000" pitchFamily="34" charset="0"/>
                  <a:ea typeface="UD デジタル 教科書体 NK-R" panose="02020400000000000000" pitchFamily="18" charset="-128"/>
                </a:rPr>
                <a:t>Nobita</a:t>
              </a:r>
              <a:endParaRPr kumimoji="1" lang="en-US" altLang="ja-JP" sz="32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6C18B957-4B32-490B-B531-FB441E0599AB}"/>
                </a:ext>
              </a:extLst>
            </p:cNvPr>
            <p:cNvSpPr txBox="1"/>
            <p:nvPr/>
          </p:nvSpPr>
          <p:spPr>
            <a:xfrm>
              <a:off x="3798936" y="5761706"/>
              <a:ext cx="28867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苗字と名前の頭文字は大文字！</a:t>
              </a:r>
              <a:endParaRPr kumimoji="1" lang="en-US" altLang="ja-JP" sz="1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3A69C6AB-B1BE-4729-ABC3-CFE0C09AA9FB}"/>
                </a:ext>
              </a:extLst>
            </p:cNvPr>
            <p:cNvCxnSpPr>
              <a:cxnSpLocks/>
            </p:cNvCxnSpPr>
            <p:nvPr/>
          </p:nvCxnSpPr>
          <p:spPr>
            <a:xfrm>
              <a:off x="4020796" y="5669280"/>
              <a:ext cx="29676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8467FEED-E952-47C3-8DCB-134ABF274CCF}"/>
                </a:ext>
              </a:extLst>
            </p:cNvPr>
            <p:cNvCxnSpPr>
              <a:cxnSpLocks/>
            </p:cNvCxnSpPr>
            <p:nvPr/>
          </p:nvCxnSpPr>
          <p:spPr>
            <a:xfrm>
              <a:off x="5156442" y="5669280"/>
              <a:ext cx="29676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C3D92CB-F448-4FC1-904F-D8F5CC279157}"/>
              </a:ext>
            </a:extLst>
          </p:cNvPr>
          <p:cNvSpPr txBox="1"/>
          <p:nvPr/>
        </p:nvSpPr>
        <p:spPr>
          <a:xfrm>
            <a:off x="83833" y="6323904"/>
            <a:ext cx="319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Can you swim.</a:t>
            </a:r>
          </a:p>
        </p:txBody>
      </p:sp>
      <p:sp>
        <p:nvSpPr>
          <p:cNvPr id="41" name="矢印: 右 40">
            <a:extLst>
              <a:ext uri="{FF2B5EF4-FFF2-40B4-BE49-F238E27FC236}">
                <a16:creationId xmlns:a16="http://schemas.microsoft.com/office/drawing/2014/main" id="{7FCBCA3E-F546-45BD-AD1E-D0F35E5FF9ED}"/>
              </a:ext>
            </a:extLst>
          </p:cNvPr>
          <p:cNvSpPr/>
          <p:nvPr/>
        </p:nvSpPr>
        <p:spPr>
          <a:xfrm>
            <a:off x="3004556" y="6280379"/>
            <a:ext cx="586398" cy="51563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E1B69F89-3A4C-4EBE-B814-7FDBBC70DF56}"/>
              </a:ext>
            </a:extLst>
          </p:cNvPr>
          <p:cNvGrpSpPr/>
          <p:nvPr/>
        </p:nvGrpSpPr>
        <p:grpSpPr>
          <a:xfrm>
            <a:off x="3768595" y="4132034"/>
            <a:ext cx="2657518" cy="945850"/>
            <a:chOff x="3768595" y="4132034"/>
            <a:chExt cx="2657518" cy="945850"/>
          </a:xfrm>
        </p:grpSpPr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34007C59-D5B1-4B39-97B1-CD0AF012AC5D}"/>
                </a:ext>
              </a:extLst>
            </p:cNvPr>
            <p:cNvGrpSpPr/>
            <p:nvPr/>
          </p:nvGrpSpPr>
          <p:grpSpPr>
            <a:xfrm>
              <a:off x="3768595" y="4132034"/>
              <a:ext cx="2657518" cy="945850"/>
              <a:chOff x="3773906" y="4113220"/>
              <a:chExt cx="2657518" cy="945850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3D98A20-8CE1-4014-9CF9-035B34A68985}"/>
                  </a:ext>
                </a:extLst>
              </p:cNvPr>
              <p:cNvSpPr txBox="1"/>
              <p:nvPr/>
            </p:nvSpPr>
            <p:spPr>
              <a:xfrm>
                <a:off x="3773906" y="4113220"/>
                <a:ext cx="25386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dirty="0">
                    <a:latin typeface="MitsuEHandwriting4lines R" panose="020F0400000000000000" pitchFamily="34" charset="0"/>
                    <a:ea typeface="UD デジタル 教科書体 NK-R" panose="02020400000000000000" pitchFamily="18" charset="-128"/>
                  </a:rPr>
                  <a:t>I like cats.</a:t>
                </a:r>
              </a:p>
            </p:txBody>
          </p:sp>
          <p:sp>
            <p:nvSpPr>
              <p:cNvPr id="21" name="左大かっこ 20">
                <a:extLst>
                  <a:ext uri="{FF2B5EF4-FFF2-40B4-BE49-F238E27FC236}">
                    <a16:creationId xmlns:a16="http://schemas.microsoft.com/office/drawing/2014/main" id="{7F0A5212-087B-4D51-AD2D-A9FD72B15893}"/>
                  </a:ext>
                </a:extLst>
              </p:cNvPr>
              <p:cNvSpPr/>
              <p:nvPr/>
            </p:nvSpPr>
            <p:spPr>
              <a:xfrm rot="16200000">
                <a:off x="4081623" y="4475378"/>
                <a:ext cx="109957" cy="231610"/>
              </a:xfrm>
              <a:prstGeom prst="leftBracke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左大かっこ 21">
                <a:extLst>
                  <a:ext uri="{FF2B5EF4-FFF2-40B4-BE49-F238E27FC236}">
                    <a16:creationId xmlns:a16="http://schemas.microsoft.com/office/drawing/2014/main" id="{741F130B-8AA4-4EDA-BA33-63A841583BE9}"/>
                  </a:ext>
                </a:extLst>
              </p:cNvPr>
              <p:cNvSpPr/>
              <p:nvPr/>
            </p:nvSpPr>
            <p:spPr>
              <a:xfrm rot="16200000">
                <a:off x="4955707" y="4484364"/>
                <a:ext cx="109957" cy="231610"/>
              </a:xfrm>
              <a:prstGeom prst="leftBracke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A3B9A4E-63BE-4FAE-B1E9-6CF33777AFC3}"/>
                  </a:ext>
                </a:extLst>
              </p:cNvPr>
              <p:cNvSpPr txBox="1"/>
              <p:nvPr/>
            </p:nvSpPr>
            <p:spPr>
              <a:xfrm>
                <a:off x="3892761" y="4686230"/>
                <a:ext cx="487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solidFill>
                      <a:srgbClr val="FF0000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間</a:t>
                </a:r>
                <a:endParaRPr kumimoji="1" lang="en-US" altLang="ja-JP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EB68BD8-3F2A-4270-BA44-CA2DFA98A78B}"/>
                  </a:ext>
                </a:extLst>
              </p:cNvPr>
              <p:cNvSpPr txBox="1"/>
              <p:nvPr/>
            </p:nvSpPr>
            <p:spPr>
              <a:xfrm>
                <a:off x="4759927" y="4680031"/>
                <a:ext cx="487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solidFill>
                      <a:srgbClr val="FF0000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間</a:t>
                </a:r>
                <a:endParaRPr kumimoji="1" lang="en-US" altLang="ja-JP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A87947CD-B01D-4C8A-B53E-708DC15ED633}"/>
                  </a:ext>
                </a:extLst>
              </p:cNvPr>
              <p:cNvSpPr txBox="1"/>
              <p:nvPr/>
            </p:nvSpPr>
            <p:spPr>
              <a:xfrm>
                <a:off x="5385314" y="4689738"/>
                <a:ext cx="10461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solidFill>
                      <a:srgbClr val="FF0000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ピリオド</a:t>
                </a:r>
                <a:endParaRPr kumimoji="1" lang="en-US" altLang="ja-JP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205F8BC8-6C46-46AF-BBE3-2654F1E76344}"/>
                </a:ext>
              </a:extLst>
            </p:cNvPr>
            <p:cNvSpPr/>
            <p:nvPr/>
          </p:nvSpPr>
          <p:spPr>
            <a:xfrm>
              <a:off x="5903058" y="4437498"/>
              <a:ext cx="122185" cy="1564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7B9357AD-0EE2-40BB-A9B3-474B9906DC9D}"/>
              </a:ext>
            </a:extLst>
          </p:cNvPr>
          <p:cNvGrpSpPr/>
          <p:nvPr/>
        </p:nvGrpSpPr>
        <p:grpSpPr>
          <a:xfrm>
            <a:off x="3633802" y="6279140"/>
            <a:ext cx="3204993" cy="853561"/>
            <a:chOff x="3633802" y="6279140"/>
            <a:chExt cx="3204993" cy="853561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D7AE4702-E748-4F86-888B-15B908E59001}"/>
                </a:ext>
              </a:extLst>
            </p:cNvPr>
            <p:cNvSpPr txBox="1"/>
            <p:nvPr/>
          </p:nvSpPr>
          <p:spPr>
            <a:xfrm>
              <a:off x="3645796" y="6329455"/>
              <a:ext cx="31929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latin typeface="MitsuEHandwriting4lines R" panose="020F0400000000000000" pitchFamily="34" charset="0"/>
                  <a:ea typeface="UD デジタル 教科書体 NK-R" panose="02020400000000000000" pitchFamily="18" charset="-128"/>
                </a:rPr>
                <a:t>Can you swim?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FF9C1A09-6EC6-41C3-AEB2-6701DF3FC54E}"/>
                </a:ext>
              </a:extLst>
            </p:cNvPr>
            <p:cNvSpPr txBox="1"/>
            <p:nvPr/>
          </p:nvSpPr>
          <p:spPr>
            <a:xfrm>
              <a:off x="3633802" y="6794147"/>
              <a:ext cx="30400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質問なのではてなマークを付けて。</a:t>
              </a:r>
              <a:endParaRPr kumimoji="1" lang="en-US" altLang="ja-JP" sz="1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6F818D6-338C-4CCE-AE16-AB52CAD81BB9}"/>
                </a:ext>
              </a:extLst>
            </p:cNvPr>
            <p:cNvSpPr/>
            <p:nvPr/>
          </p:nvSpPr>
          <p:spPr>
            <a:xfrm>
              <a:off x="6296634" y="6279140"/>
              <a:ext cx="258958" cy="46032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177276CA-4051-46E2-9480-9FD4CC14901C}"/>
              </a:ext>
            </a:extLst>
          </p:cNvPr>
          <p:cNvGrpSpPr/>
          <p:nvPr/>
        </p:nvGrpSpPr>
        <p:grpSpPr>
          <a:xfrm>
            <a:off x="186693" y="7330218"/>
            <a:ext cx="2663385" cy="523220"/>
            <a:chOff x="381914" y="7331319"/>
            <a:chExt cx="2253529" cy="523220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06A1B0E9-32A6-47B7-9D47-2189E5879E93}"/>
                </a:ext>
              </a:extLst>
            </p:cNvPr>
            <p:cNvSpPr txBox="1"/>
            <p:nvPr/>
          </p:nvSpPr>
          <p:spPr>
            <a:xfrm>
              <a:off x="381914" y="7331319"/>
              <a:ext cx="22535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dirty="0">
                  <a:latin typeface="MitsuEHandwriting4lines R" panose="020F0400000000000000" pitchFamily="34" charset="0"/>
                  <a:ea typeface="UD デジタル 教科書体 NK-R" panose="02020400000000000000" pitchFamily="18" charset="-128"/>
                </a:rPr>
                <a:t>|||||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A5FD621B-5A04-4D9B-8A82-1C5786037DA6}"/>
                </a:ext>
              </a:extLst>
            </p:cNvPr>
            <p:cNvSpPr txBox="1"/>
            <p:nvPr/>
          </p:nvSpPr>
          <p:spPr>
            <a:xfrm>
              <a:off x="382981" y="7437831"/>
              <a:ext cx="225246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900" dirty="0">
                  <a:latin typeface="MitsuEHandwriting R" panose="020F0400000000000000" pitchFamily="34" charset="0"/>
                </a:rPr>
                <a:t>I’m from </a:t>
              </a:r>
              <a:r>
                <a:rPr kumimoji="1" lang="en-US" altLang="ja-JP" sz="1900" dirty="0" err="1">
                  <a:latin typeface="MitsuEHandwriting R" panose="020F0400000000000000" pitchFamily="34" charset="0"/>
                </a:rPr>
                <a:t>tokyo</a:t>
              </a:r>
              <a:r>
                <a:rPr kumimoji="1" lang="en-US" altLang="ja-JP" sz="1900" dirty="0">
                  <a:latin typeface="MitsuEHandwriting R" panose="020F0400000000000000" pitchFamily="34" charset="0"/>
                </a:rPr>
                <a:t>.</a:t>
              </a:r>
              <a:endParaRPr kumimoji="1" lang="ja-JP" altLang="en-US" sz="1900" dirty="0">
                <a:latin typeface="MitsuEHandwriting R" panose="020F0400000000000000" pitchFamily="34" charset="0"/>
              </a:endParaRPr>
            </a:p>
          </p:txBody>
        </p:sp>
      </p:grpSp>
      <p:sp>
        <p:nvSpPr>
          <p:cNvPr id="50" name="矢印: 右 49">
            <a:extLst>
              <a:ext uri="{FF2B5EF4-FFF2-40B4-BE49-F238E27FC236}">
                <a16:creationId xmlns:a16="http://schemas.microsoft.com/office/drawing/2014/main" id="{BF27968F-BCDE-4423-9B07-E1590977E1F9}"/>
              </a:ext>
            </a:extLst>
          </p:cNvPr>
          <p:cNvSpPr/>
          <p:nvPr/>
        </p:nvSpPr>
        <p:spPr>
          <a:xfrm>
            <a:off x="3004556" y="7345114"/>
            <a:ext cx="586398" cy="51563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12E2F368-00A4-4BB9-BBD2-5E189431296C}"/>
              </a:ext>
            </a:extLst>
          </p:cNvPr>
          <p:cNvGrpSpPr/>
          <p:nvPr/>
        </p:nvGrpSpPr>
        <p:grpSpPr>
          <a:xfrm>
            <a:off x="3665001" y="7330666"/>
            <a:ext cx="3192999" cy="1020425"/>
            <a:chOff x="3665001" y="7330666"/>
            <a:chExt cx="3192999" cy="1020425"/>
          </a:xfrm>
        </p:grpSpPr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28EA89EB-C2D8-4ACD-B882-95CC40B236A2}"/>
                </a:ext>
              </a:extLst>
            </p:cNvPr>
            <p:cNvSpPr txBox="1"/>
            <p:nvPr/>
          </p:nvSpPr>
          <p:spPr>
            <a:xfrm>
              <a:off x="3665001" y="7330666"/>
              <a:ext cx="31929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latin typeface="MitsuEHandwriting4lines R" panose="020F0400000000000000" pitchFamily="34" charset="0"/>
                  <a:ea typeface="UD デジタル 教科書体 NK-R" panose="02020400000000000000" pitchFamily="18" charset="-128"/>
                </a:rPr>
                <a:t>I’m from Tokyo.</a:t>
              </a:r>
            </a:p>
          </p:txBody>
        </p: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6125F735-8E53-46DE-A73F-2B0537964787}"/>
                </a:ext>
              </a:extLst>
            </p:cNvPr>
            <p:cNvCxnSpPr>
              <a:cxnSpLocks/>
            </p:cNvCxnSpPr>
            <p:nvPr/>
          </p:nvCxnSpPr>
          <p:spPr>
            <a:xfrm>
              <a:off x="5539662" y="7730379"/>
              <a:ext cx="23970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4AA92D49-3ADB-44EC-ADC8-68D82B32FF0D}"/>
                </a:ext>
              </a:extLst>
            </p:cNvPr>
            <p:cNvSpPr txBox="1"/>
            <p:nvPr/>
          </p:nvSpPr>
          <p:spPr>
            <a:xfrm>
              <a:off x="5074391" y="7787212"/>
              <a:ext cx="1703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地名は大文字！</a:t>
              </a:r>
              <a:endParaRPr kumimoji="1" lang="en-US" altLang="ja-JP" sz="1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AFA3637F-ACEB-4D94-A7D8-434D40E148F5}"/>
                </a:ext>
              </a:extLst>
            </p:cNvPr>
            <p:cNvSpPr txBox="1"/>
            <p:nvPr/>
          </p:nvSpPr>
          <p:spPr>
            <a:xfrm>
              <a:off x="4098536" y="8012537"/>
              <a:ext cx="2045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u="sng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大きさに気を付けて！</a:t>
              </a:r>
              <a:endParaRPr kumimoji="1" lang="en-US" altLang="ja-JP" sz="1600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16B908D-8183-40CC-A396-8A73D2D25647}"/>
              </a:ext>
            </a:extLst>
          </p:cNvPr>
          <p:cNvSpPr txBox="1"/>
          <p:nvPr/>
        </p:nvSpPr>
        <p:spPr>
          <a:xfrm>
            <a:off x="83832" y="8519164"/>
            <a:ext cx="353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myname</a:t>
            </a:r>
            <a:r>
              <a:rPr kumimoji="1" lang="en-US" altLang="ja-JP" sz="28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 is </a:t>
            </a:r>
            <a:r>
              <a:rPr kumimoji="1" lang="en-US" altLang="ja-JP" sz="2800" dirty="0" err="1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tanjiro</a:t>
            </a:r>
            <a:endParaRPr kumimoji="1" lang="en-US" altLang="ja-JP" sz="2800" dirty="0">
              <a:latin typeface="MitsuEHandwriting4lines R" panose="020F0400000000000000" pitchFamily="34" charset="0"/>
              <a:ea typeface="UD デジタル 教科書体 NK-R" panose="02020400000000000000" pitchFamily="18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9A76606-E5E3-4B90-B25E-F41CC30C43CB}"/>
              </a:ext>
            </a:extLst>
          </p:cNvPr>
          <p:cNvSpPr txBox="1"/>
          <p:nvPr/>
        </p:nvSpPr>
        <p:spPr>
          <a:xfrm>
            <a:off x="0" y="9119328"/>
            <a:ext cx="685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||||||||||||||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2F726EA-3568-49CC-8ADF-5D9BF9E3E08D}"/>
              </a:ext>
            </a:extLst>
          </p:cNvPr>
          <p:cNvSpPr txBox="1"/>
          <p:nvPr/>
        </p:nvSpPr>
        <p:spPr>
          <a:xfrm>
            <a:off x="3472908" y="8456953"/>
            <a:ext cx="3280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この文の間違いをさがして、</a:t>
            </a:r>
            <a:endParaRPr kumimoji="1" lang="en-US" altLang="ja-JP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４線に正しく書こう。</a:t>
            </a:r>
            <a:endParaRPr kumimoji="1" lang="en-US" altLang="ja-JP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8418B0E0-5D74-4BC7-A3CB-5C07430C96FA}"/>
              </a:ext>
            </a:extLst>
          </p:cNvPr>
          <p:cNvGrpSpPr/>
          <p:nvPr/>
        </p:nvGrpSpPr>
        <p:grpSpPr>
          <a:xfrm>
            <a:off x="104774" y="2830933"/>
            <a:ext cx="6648450" cy="1200329"/>
            <a:chOff x="104774" y="2830933"/>
            <a:chExt cx="6648450" cy="1200329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617C87C-7693-484B-B66D-6BC85D0591E6}"/>
                </a:ext>
              </a:extLst>
            </p:cNvPr>
            <p:cNvSpPr txBox="1"/>
            <p:nvPr/>
          </p:nvSpPr>
          <p:spPr>
            <a:xfrm>
              <a:off x="104774" y="2830933"/>
              <a:ext cx="66484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u="sng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大文字の使う場合</a:t>
              </a:r>
              <a:endParaRPr kumimoji="1" lang="en-US" altLang="ja-JP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r>
                <a:rPr kumimoji="1" lang="ja-JP" altLang="en-US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文の最初の文字</a:t>
              </a:r>
              <a:endPara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r>
                <a:rPr kumimoji="1" lang="ja-JP" altLang="en-US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人の名前と苗字</a:t>
              </a:r>
              <a:endPara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r>
                <a:rPr kumimoji="1" lang="ja-JP" altLang="en-US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地名、会社名、本などの題名、月名（</a:t>
              </a:r>
              <a:r>
                <a:rPr kumimoji="1" lang="en-US" altLang="ja-JP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January</a:t>
              </a:r>
              <a:r>
                <a:rPr kumimoji="1" lang="ja-JP" altLang="en-US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など）</a:t>
              </a:r>
              <a:endPara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FCE8280D-E507-4380-AD31-190A8C2F7963}"/>
                </a:ext>
              </a:extLst>
            </p:cNvPr>
            <p:cNvSpPr/>
            <p:nvPr/>
          </p:nvSpPr>
          <p:spPr>
            <a:xfrm>
              <a:off x="769336" y="2847777"/>
              <a:ext cx="5255907" cy="1161075"/>
            </a:xfrm>
            <a:prstGeom prst="roundRect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9CE21E7-D4FC-4301-9ED5-ED79D306F1F6}"/>
              </a:ext>
            </a:extLst>
          </p:cNvPr>
          <p:cNvGrpSpPr/>
          <p:nvPr/>
        </p:nvGrpSpPr>
        <p:grpSpPr>
          <a:xfrm>
            <a:off x="-16726" y="75644"/>
            <a:ext cx="6858000" cy="961693"/>
            <a:chOff x="-16726" y="75644"/>
            <a:chExt cx="6858000" cy="961693"/>
          </a:xfrm>
        </p:grpSpPr>
        <p:sp>
          <p:nvSpPr>
            <p:cNvPr id="69" name="テキスト ボックス 56">
              <a:extLst>
                <a:ext uri="{FF2B5EF4-FFF2-40B4-BE49-F238E27FC236}">
                  <a16:creationId xmlns:a16="http://schemas.microsoft.com/office/drawing/2014/main" id="{CD910A02-57AA-42BD-B5AA-71306ACBEC1F}"/>
                </a:ext>
              </a:extLst>
            </p:cNvPr>
            <p:cNvSpPr txBox="1"/>
            <p:nvPr/>
          </p:nvSpPr>
          <p:spPr>
            <a:xfrm>
              <a:off x="2964219" y="75644"/>
              <a:ext cx="3877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dirty="0">
                  <a:latin typeface="MitsuEHandwriting R" panose="020F0400000000000000" pitchFamily="34" charset="0"/>
                </a:rPr>
                <a:t>Grade (  )  Class (  )  No. (  )</a:t>
              </a:r>
              <a:endParaRPr kumimoji="1" lang="ja-JP" altLang="en-US" dirty="0">
                <a:latin typeface="MitsuEHandwriting R" panose="020F0400000000000000" pitchFamily="34" charset="0"/>
              </a:endParaRPr>
            </a:p>
          </p:txBody>
        </p:sp>
        <p:sp>
          <p:nvSpPr>
            <p:cNvPr id="70" name="テキスト ボックス 58">
              <a:extLst>
                <a:ext uri="{FF2B5EF4-FFF2-40B4-BE49-F238E27FC236}">
                  <a16:creationId xmlns:a16="http://schemas.microsoft.com/office/drawing/2014/main" id="{D3879474-6ADC-4001-A118-08D724410FAD}"/>
                </a:ext>
              </a:extLst>
            </p:cNvPr>
            <p:cNvSpPr txBox="1"/>
            <p:nvPr/>
          </p:nvSpPr>
          <p:spPr>
            <a:xfrm>
              <a:off x="-16726" y="668005"/>
              <a:ext cx="1240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dirty="0">
                  <a:latin typeface="MitsuEHandwriting R" panose="020F0400000000000000" pitchFamily="34" charset="0"/>
                </a:rPr>
                <a:t>Name:</a:t>
              </a:r>
              <a:endParaRPr kumimoji="1" lang="ja-JP" altLang="en-US" dirty="0">
                <a:latin typeface="MitsuEHandwriting R" panose="020F0400000000000000" pitchFamily="34" charset="0"/>
              </a:endParaRPr>
            </a:p>
          </p:txBody>
        </p:sp>
        <p:sp>
          <p:nvSpPr>
            <p:cNvPr id="71" name="テキスト ボックス 58">
              <a:extLst>
                <a:ext uri="{FF2B5EF4-FFF2-40B4-BE49-F238E27FC236}">
                  <a16:creationId xmlns:a16="http://schemas.microsoft.com/office/drawing/2014/main" id="{F59038A5-34B6-4F5D-AEB8-F3A74FA92F8A}"/>
                </a:ext>
              </a:extLst>
            </p:cNvPr>
            <p:cNvSpPr txBox="1"/>
            <p:nvPr/>
          </p:nvSpPr>
          <p:spPr>
            <a:xfrm>
              <a:off x="769337" y="425522"/>
              <a:ext cx="55379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MitsuEHandwriting R" panose="020F0400000000000000" pitchFamily="34" charset="0"/>
                </a:rPr>
                <a:t>||||||||||||</a:t>
              </a:r>
              <a:endParaRPr kumimoji="1" lang="ja-JP" altLang="en-US" sz="3200" dirty="0">
                <a:latin typeface="MitsuEHandwriting R" panose="020F04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693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154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NK-R</vt:lpstr>
      <vt:lpstr>Arial</vt:lpstr>
      <vt:lpstr>Calibri</vt:lpstr>
      <vt:lpstr>Calibri Light</vt:lpstr>
      <vt:lpstr>MitsuEHandwriting R</vt:lpstr>
      <vt:lpstr>MitsuEHandwriting4lines R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霞ケ丘小(霞ケ丘小学校)</dc:creator>
  <cp:lastModifiedBy>ＡＬＴ　霞ケ丘小(霞ケ丘小学校)</cp:lastModifiedBy>
  <cp:revision>11</cp:revision>
  <dcterms:created xsi:type="dcterms:W3CDTF">2023-04-10T03:33:15Z</dcterms:created>
  <dcterms:modified xsi:type="dcterms:W3CDTF">2023-04-11T02:36:56Z</dcterms:modified>
</cp:coreProperties>
</file>